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A2D3D2-E481-4AA3-9769-189C3F46B2A9}" v="56" dt="2023-11-28T19:35:55.794"/>
    <p1510:client id="{8E3A9B8C-8CEF-4D01-BB38-C924D54F0BF0}" v="224" dt="2023-11-28T20:12:07.4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29.11.2023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pl.wikipedia.org/wiki/Tony_Blair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7">
            <a:extLst>
              <a:ext uri="{FF2B5EF4-FFF2-40B4-BE49-F238E27FC236}">
                <a16:creationId xmlns:a16="http://schemas.microsoft.com/office/drawing/2014/main" id="{73A25D70-4A55-4F72-B9C5-A69CDBF4DB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54957100-6D8B-4161-9F2F-C0A949EC84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0BD8B065-EE51-4AE2-A94C-86249998FD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0827" y="1028818"/>
            <a:ext cx="7328989" cy="2407710"/>
          </a:xfrm>
        </p:spPr>
        <p:txBody>
          <a:bodyPr anchor="b">
            <a:normAutofit/>
          </a:bodyPr>
          <a:lstStyle/>
          <a:p>
            <a:r>
              <a:rPr lang="pl-PL" sz="5200" dirty="0">
                <a:solidFill>
                  <a:schemeClr val="tx2"/>
                </a:solidFill>
                <a:ea typeface="Calibri Light"/>
                <a:cs typeface="Calibri Light"/>
              </a:rPr>
              <a:t>ATRAKCJE W LONDYNIE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410745" y="5120860"/>
            <a:ext cx="5449982" cy="68207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dirty="0">
                <a:solidFill>
                  <a:schemeClr val="tx2"/>
                </a:solidFill>
                <a:ea typeface="Calibri"/>
                <a:cs typeface="Calibri"/>
              </a:rPr>
              <a:t>ZAPRASZAM DO OGLĄDANIA</a:t>
            </a:r>
          </a:p>
          <a:p>
            <a:endParaRPr lang="pl-PL" dirty="0">
              <a:solidFill>
                <a:schemeClr val="tx2"/>
              </a:solidFill>
              <a:ea typeface="Calibri"/>
              <a:cs typeface="Calibri"/>
            </a:endParaRPr>
          </a:p>
        </p:txBody>
      </p:sp>
      <p:grpSp>
        <p:nvGrpSpPr>
          <p:cNvPr id="27" name="Group 13">
            <a:extLst>
              <a:ext uri="{FF2B5EF4-FFF2-40B4-BE49-F238E27FC236}">
                <a16:creationId xmlns:a16="http://schemas.microsoft.com/office/drawing/2014/main" id="{18999293-B054-4B57-A26F-D04C2BB113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43336"/>
            <a:ext cx="5163047" cy="2657478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5E505D8A-F41A-450D-A648-E77DF6B8D8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Freeform: Shape 15">
              <a:extLst>
                <a:ext uri="{FF2B5EF4-FFF2-40B4-BE49-F238E27FC236}">
                  <a16:creationId xmlns:a16="http://schemas.microsoft.com/office/drawing/2014/main" id="{E2BD6DCE-6A81-4F34-9958-67B578EA16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C462BE8-CD72-48CF-8A7B-C716D2B99E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1C2CDB70-40F1-4D00-8F17-A532E732EB2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761945C4-D997-42F3-B59A-984CF00667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4651FE4A-9487-43BE-A388-134535743B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F44B0EF3-9992-4B95-8A43-6206B3FC3F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041B1C1F-C2FE-4C47-9D74-ADB9B53F4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048177B-A49E-4E24-9007-07A0EDD6A2E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6503171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Symbol zastępczy zawartości 3" descr="Big Ben - ciekawostki, zwiedzanie, zegar w Londynie, historia - Podróże">
            <a:extLst>
              <a:ext uri="{FF2B5EF4-FFF2-40B4-BE49-F238E27FC236}">
                <a16:creationId xmlns:a16="http://schemas.microsoft.com/office/drawing/2014/main" id="{1B073D3D-FAFE-F575-612B-60DC65F132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56" r="10620"/>
          <a:stretch/>
        </p:blipFill>
        <p:spPr>
          <a:xfrm>
            <a:off x="1" y="10"/>
            <a:ext cx="9669642" cy="6857990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125019" y="0"/>
            <a:ext cx="7066978" cy="68580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043D1EA-0AA3-1C78-F7E3-1F3A1836D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1610" y="365125"/>
            <a:ext cx="3822189" cy="1899912"/>
          </a:xfrm>
        </p:spPr>
        <p:txBody>
          <a:bodyPr>
            <a:normAutofit/>
          </a:bodyPr>
          <a:lstStyle/>
          <a:p>
            <a:r>
              <a:rPr lang="pl-PL" sz="4000">
                <a:cs typeface="Calibri Light"/>
              </a:rPr>
              <a:t>BIG BEN</a:t>
            </a:r>
            <a:endParaRPr lang="pl-PL" sz="400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8A0CD7F-12F8-CE8B-4883-9CCF726C9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1610" y="2434201"/>
            <a:ext cx="3822189" cy="3742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err="1">
                <a:ea typeface="+mn-lt"/>
                <a:cs typeface="+mn-lt"/>
              </a:rPr>
              <a:t>Wskazówki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minutowe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zegara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mają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długość</a:t>
            </a:r>
            <a:r>
              <a:rPr lang="en-US" sz="2400" dirty="0">
                <a:ea typeface="+mn-lt"/>
                <a:cs typeface="+mn-lt"/>
              </a:rPr>
              <a:t> 4,3 </a:t>
            </a:r>
            <a:r>
              <a:rPr lang="en-US" sz="2400" err="1">
                <a:ea typeface="+mn-lt"/>
                <a:cs typeface="+mn-lt"/>
              </a:rPr>
              <a:t>metra</a:t>
            </a:r>
            <a:r>
              <a:rPr lang="en-US" sz="2400" dirty="0">
                <a:ea typeface="+mn-lt"/>
                <a:cs typeface="+mn-lt"/>
              </a:rPr>
              <a:t>, </a:t>
            </a:r>
            <a:r>
              <a:rPr lang="en-US" sz="2400" err="1">
                <a:ea typeface="+mn-lt"/>
                <a:cs typeface="+mn-lt"/>
              </a:rPr>
              <a:t>godzinowe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natomiast</a:t>
            </a:r>
            <a:r>
              <a:rPr lang="en-US" sz="2400" dirty="0">
                <a:ea typeface="+mn-lt"/>
                <a:cs typeface="+mn-lt"/>
              </a:rPr>
              <a:t> 2,7 </a:t>
            </a:r>
            <a:r>
              <a:rPr lang="en-US" sz="2400" err="1">
                <a:ea typeface="+mn-lt"/>
                <a:cs typeface="+mn-lt"/>
              </a:rPr>
              <a:t>metra</a:t>
            </a:r>
            <a:r>
              <a:rPr lang="en-US" sz="2400" dirty="0">
                <a:ea typeface="+mn-lt"/>
                <a:cs typeface="+mn-lt"/>
              </a:rPr>
              <a:t>. Na </a:t>
            </a:r>
            <a:r>
              <a:rPr lang="en-US" sz="2400" err="1">
                <a:ea typeface="+mn-lt"/>
                <a:cs typeface="+mn-lt"/>
              </a:rPr>
              <a:t>tarczy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zegarowej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znajdują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się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cyfry</a:t>
            </a:r>
            <a:r>
              <a:rPr lang="en-US" sz="2400" dirty="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rzymskie</a:t>
            </a:r>
            <a:r>
              <a:rPr lang="en-US" sz="2400" dirty="0">
                <a:ea typeface="+mn-lt"/>
                <a:cs typeface="+mn-lt"/>
              </a:rPr>
              <a:t> o </a:t>
            </a:r>
            <a:r>
              <a:rPr lang="en-US" sz="2400" err="1">
                <a:ea typeface="+mn-lt"/>
                <a:cs typeface="+mn-lt"/>
              </a:rPr>
              <a:t>wysokości</a:t>
            </a:r>
            <a:r>
              <a:rPr lang="en-US" sz="2400" dirty="0">
                <a:ea typeface="+mn-lt"/>
                <a:cs typeface="+mn-lt"/>
              </a:rPr>
              <a:t> 60 </a:t>
            </a:r>
            <a:r>
              <a:rPr lang="en-US" sz="2400" err="1">
                <a:ea typeface="+mn-lt"/>
                <a:cs typeface="+mn-lt"/>
              </a:rPr>
              <a:t>centymetrów</a:t>
            </a:r>
            <a:r>
              <a:rPr lang="en-US" sz="2400" dirty="0">
                <a:ea typeface="+mn-lt"/>
                <a:cs typeface="+mn-lt"/>
              </a:rPr>
              <a:t>.</a:t>
            </a:r>
            <a:endParaRPr lang="en-US" sz="24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29297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E45CA849-654C-4173-AD99-B3A2528275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82D1C234-F821-191D-4887-01D6DB947B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9768" y="411480"/>
            <a:ext cx="11201400" cy="1106424"/>
          </a:xfrm>
        </p:spPr>
        <p:txBody>
          <a:bodyPr>
            <a:normAutofit/>
          </a:bodyPr>
          <a:lstStyle/>
          <a:p>
            <a:r>
              <a:rPr lang="pl-PL" sz="3600">
                <a:cs typeface="Calibri Light"/>
              </a:rPr>
              <a:t>TOWER BRIDGE</a:t>
            </a:r>
            <a:br>
              <a:rPr lang="pl-PL" sz="3600">
                <a:cs typeface="Calibri Light"/>
              </a:rPr>
            </a:br>
            <a:endParaRPr lang="pl-PL" sz="360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E23A947-2D45-4208-AE2B-64948C87A3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87931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Obraz 3" descr="Tower Bridge w Londynie - zwiedzanie, historia, ciekawostki">
            <a:extLst>
              <a:ext uri="{FF2B5EF4-FFF2-40B4-BE49-F238E27FC236}">
                <a16:creationId xmlns:a16="http://schemas.microsoft.com/office/drawing/2014/main" id="{B6F62D82-BCB5-480D-E1DA-9E10F9EEEB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231" r="2792" b="-1"/>
          <a:stretch/>
        </p:blipFill>
        <p:spPr>
          <a:xfrm>
            <a:off x="429768" y="1721922"/>
            <a:ext cx="6704891" cy="4520559"/>
          </a:xfrm>
          <a:prstGeom prst="rect">
            <a:avLst/>
          </a:prstGeom>
        </p:spPr>
      </p:pic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E5BBB0F9-6A59-4D02-A9C7-A2D6516684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43801" y="1721922"/>
            <a:ext cx="4218432" cy="4520560"/>
          </a:xfrm>
          <a:prstGeom prst="rect">
            <a:avLst/>
          </a:prstGeom>
          <a:ln w="9525">
            <a:solidFill>
              <a:srgbClr val="E1E1E1"/>
            </a:solidFill>
          </a:ln>
          <a:effectLst>
            <a:outerShdw blurRad="50800" dist="38100" dir="2700000" algn="t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F590B92-C038-32EE-1B80-A3AC392B03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8752" y="2020824"/>
            <a:ext cx="3455097" cy="3959352"/>
          </a:xfrm>
        </p:spPr>
        <p:txBody>
          <a:bodyPr anchor="ctr">
            <a:normAutofit/>
          </a:bodyPr>
          <a:lstStyle/>
          <a:p>
            <a:r>
              <a:rPr lang="pl-PL" sz="1800">
                <a:latin typeface="Arial"/>
                <a:ea typeface="Arial"/>
                <a:cs typeface="Arial"/>
              </a:rPr>
              <a:t>Jeden z najbardziej znanych obiektów w Londynie, zbudowany w stylu wiktoriańskim. Jego historia zaczęła się w roku 1872, kiedy to parlament angielski rozpatrzył projekt ustawy dotyczącej budowy drugiego mostu nad Tamizą.</a:t>
            </a:r>
            <a:endParaRPr lang="pl-PL" sz="1800"/>
          </a:p>
        </p:txBody>
      </p:sp>
    </p:spTree>
    <p:extLst>
      <p:ext uri="{BB962C8B-B14F-4D97-AF65-F5344CB8AC3E}">
        <p14:creationId xmlns:p14="http://schemas.microsoft.com/office/powerpoint/2010/main" val="1241469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505BE63D-29A7-B899-2794-71B766083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90833" y="681037"/>
            <a:ext cx="4090777" cy="1788811"/>
          </a:xfrm>
        </p:spPr>
        <p:txBody>
          <a:bodyPr>
            <a:normAutofit/>
          </a:bodyPr>
          <a:lstStyle/>
          <a:p>
            <a:r>
              <a:rPr lang="pl-PL" sz="4000">
                <a:cs typeface="Calibri Light"/>
              </a:rPr>
              <a:t>LONDON EYE</a:t>
            </a:r>
            <a:br>
              <a:rPr lang="pl-PL" sz="4000">
                <a:cs typeface="Calibri Light"/>
              </a:rPr>
            </a:br>
            <a:endParaRPr lang="pl-PL" sz="4000"/>
          </a:p>
        </p:txBody>
      </p:sp>
      <p:sp>
        <p:nvSpPr>
          <p:cNvPr id="19" name="Rounded Rectangle 28">
            <a:extLst>
              <a:ext uri="{FF2B5EF4-FFF2-40B4-BE49-F238E27FC236}">
                <a16:creationId xmlns:a16="http://schemas.microsoft.com/office/drawing/2014/main" id="{E4D63AEB-01ED-4B67-A163-4F509656D52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1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Obraz 11" descr="Co zobaczyć w pobliżu London Eye — Co zobaczyć w Londynie? (Bezpłatne  spacery po Londynie)-London by An">
            <a:extLst>
              <a:ext uri="{FF2B5EF4-FFF2-40B4-BE49-F238E27FC236}">
                <a16:creationId xmlns:a16="http://schemas.microsoft.com/office/drawing/2014/main" id="{56774A9A-B071-E83D-02F3-BF61A1C2163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503" r="9256" b="-1"/>
          <a:stretch/>
        </p:blipFill>
        <p:spPr>
          <a:xfrm>
            <a:off x="815807" y="804672"/>
            <a:ext cx="5934456" cy="5248656"/>
          </a:xfrm>
          <a:prstGeom prst="rect">
            <a:avLst/>
          </a:prstGeom>
          <a:effectLst/>
        </p:spPr>
      </p:pic>
      <p:sp>
        <p:nvSpPr>
          <p:cNvPr id="10" name="Symbol zastępczy zawartości 9">
            <a:extLst>
              <a:ext uri="{FF2B5EF4-FFF2-40B4-BE49-F238E27FC236}">
                <a16:creationId xmlns:a16="http://schemas.microsoft.com/office/drawing/2014/main" id="{B439C880-7BFC-1E6D-524D-48CE5C749A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90833" y="2630161"/>
            <a:ext cx="4090778" cy="354680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pl-PL" sz="2000">
                <a:ea typeface="+mn-lt"/>
                <a:cs typeface="+mn-lt"/>
              </a:rPr>
              <a:t>Koło budowane było sekcjami, których części transportowane były rzeką Tamizą. Otwarcia dokonał premier </a:t>
            </a:r>
            <a:r>
              <a:rPr lang="pl-PL" sz="2000">
                <a:ea typeface="+mn-lt"/>
                <a:cs typeface="+mn-lt"/>
                <a:hlinkClick r:id="rId3"/>
              </a:rPr>
              <a:t>Tony Blair</a:t>
            </a:r>
            <a:r>
              <a:rPr lang="pl-PL" sz="2000">
                <a:ea typeface="+mn-lt"/>
                <a:cs typeface="+mn-lt"/>
              </a:rPr>
              <a:t> dnia 31 grudnia 1999 roku, ale ze względu na problemy techniczne koło nie działało do marca 2000 rok</a:t>
            </a:r>
            <a:endParaRPr lang="pl-PL" sz="2000"/>
          </a:p>
        </p:txBody>
      </p:sp>
    </p:spTree>
    <p:extLst>
      <p:ext uri="{BB962C8B-B14F-4D97-AF65-F5344CB8AC3E}">
        <p14:creationId xmlns:p14="http://schemas.microsoft.com/office/powerpoint/2010/main" val="177238110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F696AA-50A9-47B8-EE6D-FB12A4EA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1485" y="271786"/>
            <a:ext cx="4234393" cy="1616203"/>
          </a:xfrm>
        </p:spPr>
        <p:txBody>
          <a:bodyPr anchor="b">
            <a:normAutofit/>
          </a:bodyPr>
          <a:lstStyle/>
          <a:p>
            <a:r>
              <a:rPr lang="pl-PL" sz="4000" dirty="0">
                <a:cs typeface="Calibri Light"/>
              </a:rPr>
              <a:t>METRO W LONDYNIE</a:t>
            </a:r>
            <a:r>
              <a:rPr lang="pl-PL" sz="3200" dirty="0">
                <a:cs typeface="Calibri Light"/>
              </a:rPr>
              <a:t> </a:t>
            </a:r>
            <a:endParaRPr lang="pl-PL" sz="3200">
              <a:cs typeface="Calibri Light" panose="020F0302020204030204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54B118-D971-94FC-6359-9DB263CBDD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3" y="2533476"/>
            <a:ext cx="4234394" cy="344783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dirty="0">
                <a:ea typeface="+mn-lt"/>
                <a:cs typeface="+mn-lt"/>
              </a:rPr>
              <a:t>Pierwsi podróżni skorzystali z niego 10 stycznia 1863 roku. Angielska nazwa wskazuje na podziemne położenie, jednak około 55% długości tras nie znajduje się pod ziemią.</a:t>
            </a:r>
            <a:endParaRPr lang="pl-PL" sz="2400" dirty="0"/>
          </a:p>
        </p:txBody>
      </p:sp>
      <p:pic>
        <p:nvPicPr>
          <p:cNvPr id="4" name="Obraz 3" descr="Metro w Londynie – Wikipedia, wolna encyklopedia">
            <a:extLst>
              <a:ext uri="{FF2B5EF4-FFF2-40B4-BE49-F238E27FC236}">
                <a16:creationId xmlns:a16="http://schemas.microsoft.com/office/drawing/2014/main" id="{E3B0711A-D547-37A0-22DB-A887CDA6FA2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063" r="-1" b="-1"/>
          <a:stretch/>
        </p:blipFill>
        <p:spPr>
          <a:xfrm>
            <a:off x="5854890" y="877414"/>
            <a:ext cx="5453545" cy="4984683"/>
          </a:xfrm>
          <a:prstGeom prst="rect">
            <a:avLst/>
          </a:prstGeom>
        </p:spPr>
      </p:pic>
      <p:grpSp>
        <p:nvGrpSpPr>
          <p:cNvPr id="12" name="Group 8">
            <a:extLst>
              <a:ext uri="{FF2B5EF4-FFF2-40B4-BE49-F238E27FC236}">
                <a16:creationId xmlns:a16="http://schemas.microsoft.com/office/drawing/2014/main" id="{434FA563-76F6-CDCF-AEA0-A7B78E4464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5025" y="6737718"/>
            <a:ext cx="12207200" cy="123363"/>
            <a:chOff x="-5025" y="6737718"/>
            <a:chExt cx="12207200" cy="123363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1D2E3CAA-F1BA-6695-301D-22564C3828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 flipH="1">
              <a:off x="6036894" y="695800"/>
              <a:ext cx="123362" cy="12207199"/>
            </a:xfrm>
            <a:prstGeom prst="rect">
              <a:avLst/>
            </a:prstGeom>
            <a:gradFill>
              <a:gsLst>
                <a:gs pos="0">
                  <a:schemeClr val="accent5"/>
                </a:gs>
                <a:gs pos="100000">
                  <a:schemeClr val="accent2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F3F0F2C-04A5-144D-BDCF-C387072897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6200000">
              <a:off x="9176406" y="3835311"/>
              <a:ext cx="123362" cy="5928176"/>
            </a:xfrm>
            <a:prstGeom prst="rect">
              <a:avLst/>
            </a:prstGeom>
            <a:gradFill>
              <a:gsLst>
                <a:gs pos="19000">
                  <a:schemeClr val="accent5"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1260713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9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CAB4D170-8E2A-CE7E-47B3-E183695911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387" y="681037"/>
            <a:ext cx="4080879" cy="1788811"/>
          </a:xfrm>
        </p:spPr>
        <p:txBody>
          <a:bodyPr>
            <a:normAutofit/>
          </a:bodyPr>
          <a:lstStyle/>
          <a:p>
            <a:r>
              <a:rPr lang="pl-PL" sz="4000">
                <a:cs typeface="Calibri Light"/>
              </a:rPr>
              <a:t>PAŁAC BUCKINGHAM</a:t>
            </a:r>
            <a:endParaRPr lang="pl-PL" sz="40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AFBF028-35DF-D1C5-0B32-EB980308F6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389" y="2630161"/>
            <a:ext cx="4080880" cy="3546801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400" dirty="0">
                <a:ea typeface="+mn-lt"/>
                <a:cs typeface="+mn-lt"/>
              </a:rPr>
              <a:t>Największy na świecie pałac królewski, który od 1837 roku pełni funkcję oficjalnej siedziby monarszej.</a:t>
            </a:r>
            <a:endParaRPr lang="pl-PL" sz="2400" dirty="0">
              <a:cs typeface="Calibri"/>
            </a:endParaRPr>
          </a:p>
        </p:txBody>
      </p:sp>
      <p:sp>
        <p:nvSpPr>
          <p:cNvPr id="11" name="Rounded Rectangle 28">
            <a:extLst>
              <a:ext uri="{FF2B5EF4-FFF2-40B4-BE49-F238E27FC236}">
                <a16:creationId xmlns:a16="http://schemas.microsoft.com/office/drawing/2014/main" id="{A783CD55-1776-4C75-9A8F-D1179C0C7B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75903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65000"/>
                <a:lumOff val="3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braz 3" descr="Pałac Buckingham Tour 2023 - Expert Tour Guide">
            <a:extLst>
              <a:ext uri="{FF2B5EF4-FFF2-40B4-BE49-F238E27FC236}">
                <a16:creationId xmlns:a16="http://schemas.microsoft.com/office/drawing/2014/main" id="{36D55DF0-A330-0F5A-6AD9-5DF4ADB4EE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838" r="19921" b="-1"/>
          <a:stretch/>
        </p:blipFill>
        <p:spPr>
          <a:xfrm>
            <a:off x="5441735" y="804672"/>
            <a:ext cx="5934456" cy="5248656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930747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4D2A316A-6EE0-6D45-E1A0-A439EBB355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anchor="b">
            <a:normAutofit/>
          </a:bodyPr>
          <a:lstStyle/>
          <a:p>
            <a:r>
              <a:rPr lang="pl-PL" sz="3400" b="1">
                <a:latin typeface="Arial"/>
                <a:cs typeface="Arial"/>
              </a:rPr>
              <a:t>Legoland Windsor</a:t>
            </a:r>
            <a:endParaRPr lang="pl-PL" sz="3400"/>
          </a:p>
        </p:txBody>
      </p:sp>
      <p:sp>
        <p:nvSpPr>
          <p:cNvPr id="13" name="sketchy line">
            <a:extLst>
              <a:ext uri="{FF2B5EF4-FFF2-40B4-BE49-F238E27FC236}">
                <a16:creationId xmlns:a16="http://schemas.microsoft.com/office/drawing/2014/main" id="{D4974D33-8DC5-464E-8C6D-BE58F0669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80" y="2586994"/>
            <a:ext cx="3474720" cy="18288"/>
          </a:xfrm>
          <a:custGeom>
            <a:avLst/>
            <a:gdLst>
              <a:gd name="connsiteX0" fmla="*/ 0 w 3474720"/>
              <a:gd name="connsiteY0" fmla="*/ 0 h 18288"/>
              <a:gd name="connsiteX1" fmla="*/ 694944 w 3474720"/>
              <a:gd name="connsiteY1" fmla="*/ 0 h 18288"/>
              <a:gd name="connsiteX2" fmla="*/ 1355141 w 3474720"/>
              <a:gd name="connsiteY2" fmla="*/ 0 h 18288"/>
              <a:gd name="connsiteX3" fmla="*/ 2015338 w 3474720"/>
              <a:gd name="connsiteY3" fmla="*/ 0 h 18288"/>
              <a:gd name="connsiteX4" fmla="*/ 2779776 w 3474720"/>
              <a:gd name="connsiteY4" fmla="*/ 0 h 18288"/>
              <a:gd name="connsiteX5" fmla="*/ 3474720 w 3474720"/>
              <a:gd name="connsiteY5" fmla="*/ 0 h 18288"/>
              <a:gd name="connsiteX6" fmla="*/ 3474720 w 3474720"/>
              <a:gd name="connsiteY6" fmla="*/ 18288 h 18288"/>
              <a:gd name="connsiteX7" fmla="*/ 2779776 w 3474720"/>
              <a:gd name="connsiteY7" fmla="*/ 18288 h 18288"/>
              <a:gd name="connsiteX8" fmla="*/ 2189074 w 3474720"/>
              <a:gd name="connsiteY8" fmla="*/ 18288 h 18288"/>
              <a:gd name="connsiteX9" fmla="*/ 1528877 w 3474720"/>
              <a:gd name="connsiteY9" fmla="*/ 18288 h 18288"/>
              <a:gd name="connsiteX10" fmla="*/ 868680 w 3474720"/>
              <a:gd name="connsiteY10" fmla="*/ 18288 h 18288"/>
              <a:gd name="connsiteX11" fmla="*/ 0 w 3474720"/>
              <a:gd name="connsiteY11" fmla="*/ 18288 h 18288"/>
              <a:gd name="connsiteX12" fmla="*/ 0 w 3474720"/>
              <a:gd name="connsiteY12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74720" h="18288" fill="none" extrusionOk="0">
                <a:moveTo>
                  <a:pt x="0" y="0"/>
                </a:moveTo>
                <a:cubicBezTo>
                  <a:pt x="224454" y="-14544"/>
                  <a:pt x="495407" y="26540"/>
                  <a:pt x="694944" y="0"/>
                </a:cubicBezTo>
                <a:cubicBezTo>
                  <a:pt x="894481" y="-26540"/>
                  <a:pt x="1130063" y="24713"/>
                  <a:pt x="1355141" y="0"/>
                </a:cubicBezTo>
                <a:cubicBezTo>
                  <a:pt x="1580219" y="-24713"/>
                  <a:pt x="1820099" y="26695"/>
                  <a:pt x="2015338" y="0"/>
                </a:cubicBezTo>
                <a:cubicBezTo>
                  <a:pt x="2210577" y="-26695"/>
                  <a:pt x="2402045" y="165"/>
                  <a:pt x="2779776" y="0"/>
                </a:cubicBezTo>
                <a:cubicBezTo>
                  <a:pt x="3157507" y="-165"/>
                  <a:pt x="3286859" y="-15571"/>
                  <a:pt x="3474720" y="0"/>
                </a:cubicBezTo>
                <a:cubicBezTo>
                  <a:pt x="3474286" y="7551"/>
                  <a:pt x="3474253" y="9822"/>
                  <a:pt x="3474720" y="18288"/>
                </a:cubicBezTo>
                <a:cubicBezTo>
                  <a:pt x="3233904" y="29845"/>
                  <a:pt x="2945134" y="-5256"/>
                  <a:pt x="2779776" y="18288"/>
                </a:cubicBezTo>
                <a:cubicBezTo>
                  <a:pt x="2614418" y="41832"/>
                  <a:pt x="2339768" y="22709"/>
                  <a:pt x="2189074" y="18288"/>
                </a:cubicBezTo>
                <a:cubicBezTo>
                  <a:pt x="2038380" y="13867"/>
                  <a:pt x="1817434" y="-4947"/>
                  <a:pt x="1528877" y="18288"/>
                </a:cubicBezTo>
                <a:cubicBezTo>
                  <a:pt x="1240320" y="41523"/>
                  <a:pt x="1042447" y="37198"/>
                  <a:pt x="868680" y="18288"/>
                </a:cubicBezTo>
                <a:cubicBezTo>
                  <a:pt x="694913" y="-622"/>
                  <a:pt x="233232" y="44909"/>
                  <a:pt x="0" y="18288"/>
                </a:cubicBezTo>
                <a:cubicBezTo>
                  <a:pt x="60" y="11696"/>
                  <a:pt x="66" y="3758"/>
                  <a:pt x="0" y="0"/>
                </a:cubicBezTo>
                <a:close/>
              </a:path>
              <a:path w="3474720" h="18288" stroke="0" extrusionOk="0">
                <a:moveTo>
                  <a:pt x="0" y="0"/>
                </a:moveTo>
                <a:cubicBezTo>
                  <a:pt x="202328" y="-14716"/>
                  <a:pt x="332722" y="-11499"/>
                  <a:pt x="625450" y="0"/>
                </a:cubicBezTo>
                <a:cubicBezTo>
                  <a:pt x="918178" y="11499"/>
                  <a:pt x="1096688" y="5123"/>
                  <a:pt x="1389888" y="0"/>
                </a:cubicBezTo>
                <a:cubicBezTo>
                  <a:pt x="1683088" y="-5123"/>
                  <a:pt x="1835981" y="-14038"/>
                  <a:pt x="1980590" y="0"/>
                </a:cubicBezTo>
                <a:cubicBezTo>
                  <a:pt x="2125199" y="14038"/>
                  <a:pt x="2396099" y="-7203"/>
                  <a:pt x="2571293" y="0"/>
                </a:cubicBezTo>
                <a:cubicBezTo>
                  <a:pt x="2746487" y="7203"/>
                  <a:pt x="3041609" y="-12036"/>
                  <a:pt x="3474720" y="0"/>
                </a:cubicBezTo>
                <a:cubicBezTo>
                  <a:pt x="3474638" y="4406"/>
                  <a:pt x="3474631" y="9982"/>
                  <a:pt x="3474720" y="18288"/>
                </a:cubicBezTo>
                <a:cubicBezTo>
                  <a:pt x="3324873" y="21876"/>
                  <a:pt x="3136771" y="12587"/>
                  <a:pt x="2814523" y="18288"/>
                </a:cubicBezTo>
                <a:cubicBezTo>
                  <a:pt x="2492275" y="23989"/>
                  <a:pt x="2294402" y="47111"/>
                  <a:pt x="2154326" y="18288"/>
                </a:cubicBezTo>
                <a:cubicBezTo>
                  <a:pt x="2014250" y="-10535"/>
                  <a:pt x="1820317" y="33903"/>
                  <a:pt x="1494130" y="18288"/>
                </a:cubicBezTo>
                <a:cubicBezTo>
                  <a:pt x="1167943" y="2673"/>
                  <a:pt x="948432" y="14868"/>
                  <a:pt x="729691" y="18288"/>
                </a:cubicBezTo>
                <a:cubicBezTo>
                  <a:pt x="510950" y="21708"/>
                  <a:pt x="264032" y="24354"/>
                  <a:pt x="0" y="18288"/>
                </a:cubicBezTo>
                <a:cubicBezTo>
                  <a:pt x="189" y="14288"/>
                  <a:pt x="-703" y="3747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445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2863741219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684A975-5A0F-FC02-5283-D47B30C4D6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0080" y="2872899"/>
            <a:ext cx="4243589" cy="33206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pl-PL" sz="2200" b="1" dirty="0">
                <a:latin typeface="Arial"/>
                <a:cs typeface="Arial"/>
              </a:rPr>
              <a:t> </a:t>
            </a:r>
            <a:r>
              <a:rPr lang="pl-PL" sz="2400" dirty="0">
                <a:ea typeface="+mn-lt"/>
                <a:cs typeface="+mn-lt"/>
              </a:rPr>
              <a:t>P</a:t>
            </a:r>
            <a:r>
              <a:rPr lang="pl-PL" sz="2200" dirty="0">
                <a:latin typeface="Arial"/>
                <a:cs typeface="Arial"/>
              </a:rPr>
              <a:t>owstał w 1996 roku. Do jego budowy wykorzystano 25 milionów klocków LEGO. Znajduje się bardzo blisko Londynu </a:t>
            </a:r>
            <a:endParaRPr lang="pl-PL" sz="2200" dirty="0">
              <a:cs typeface="Calibri" panose="020F0502020204030204"/>
            </a:endParaRPr>
          </a:p>
        </p:txBody>
      </p:sp>
      <p:pic>
        <p:nvPicPr>
          <p:cNvPr id="6" name="Obraz 5" descr="Obraz zawierający ubrania, drzewo, Ludzka twarz, osoba&#10;&#10;Opis wygenerowany automatycznie">
            <a:extLst>
              <a:ext uri="{FF2B5EF4-FFF2-40B4-BE49-F238E27FC236}">
                <a16:creationId xmlns:a16="http://schemas.microsoft.com/office/drawing/2014/main" id="{4A0D3BED-EABB-5522-7D20-D11BD3619E7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062" r="4261" b="-1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109289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19BB8BE-1351-4D9B-B761-F84A0B5B65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B3DF12DB-75A2-A217-67AE-D88A6E2058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573741"/>
            <a:ext cx="3785554" cy="2199341"/>
          </a:xfrm>
        </p:spPr>
        <p:txBody>
          <a:bodyPr anchor="b">
            <a:normAutofit/>
          </a:bodyPr>
          <a:lstStyle/>
          <a:p>
            <a:r>
              <a:rPr lang="pl-PL" sz="4000">
                <a:cs typeface="Calibri Light"/>
              </a:rPr>
              <a:t>MUZEUM W LONDYNIE</a:t>
            </a:r>
            <a:endParaRPr lang="pl-PL" sz="400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BDE1A48-70C7-056D-59B6-C0B961E52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982260"/>
            <a:ext cx="3748441" cy="3149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z="2200" dirty="0">
                <a:ea typeface="+mn-lt"/>
                <a:cs typeface="+mn-lt"/>
              </a:rPr>
              <a:t>Ustawa o utworzeniu Muzeum Brytyjskiego  została przyjęta przez Parlament 7 czerwca 1753 roku. Muzeum było pierwszą publicznie dostępną placówką tego typu na świecie.</a:t>
            </a:r>
            <a:endParaRPr lang="pl-PL" sz="2200" dirty="0">
              <a:cs typeface="Calibri"/>
            </a:endParaRPr>
          </a:p>
        </p:txBody>
      </p:sp>
      <p:pic>
        <p:nvPicPr>
          <p:cNvPr id="4" name="Obraz 3" descr="Wstęp za 0 PLN, a wrażenia bezcenne! Odwiedzamy zdecydowanie najlepszą  atrakcję Londynu - Fly4free.pl - wydawaj mniej, podróżuj więcej - tanie  loty, wczasy, hotele">
            <a:extLst>
              <a:ext uri="{FF2B5EF4-FFF2-40B4-BE49-F238E27FC236}">
                <a16:creationId xmlns:a16="http://schemas.microsoft.com/office/drawing/2014/main" id="{541CE674-0CF9-F216-445B-1B619DFDBC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1801" y="1513796"/>
            <a:ext cx="6362000" cy="383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955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4A6836E-C603-43CB-9DA7-89D8E3FA38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96007DD-F9BF-4F0F-B8C6-C514B28419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7D2F62EB-63CC-D3F7-B741-755337BF35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925" y="1321056"/>
            <a:ext cx="10684151" cy="1991979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DZIĘKUJĘ ZA </a:t>
            </a:r>
            <a:r>
              <a:rPr lang="en-US" sz="5200" dirty="0">
                <a:solidFill>
                  <a:schemeClr val="tx2"/>
                </a:solidFill>
              </a:rPr>
              <a:t>UWAGĘ</a:t>
            </a:r>
            <a:r>
              <a:rPr lang="en-US" sz="5200" kern="12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 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22A4E2-8281-6598-05F5-CA98084CA8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395" y="3525490"/>
            <a:ext cx="9469211" cy="8656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sz="2400" kern="1200">
                <a:solidFill>
                  <a:schemeClr val="tx2"/>
                </a:solidFill>
                <a:latin typeface="+mn-lt"/>
                <a:ea typeface="+mn-ea"/>
                <a:cs typeface="+mn-cs"/>
              </a:rPr>
              <a:t>MARCEL ZAWADA 7C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8A0FAFCA-5C96-453B-83B7-A9AEF7F189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867135" y="0"/>
            <a:ext cx="4324865" cy="2641149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4A0F84AE-A24D-4353-B1BA-BD80DAA385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AF093259-3E74-43A1-944B-B106C8105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AA28A35-1E54-4054-BB95-42FAFA13A9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BA3A17F-F3BD-4B94-9CC8-006700210FA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CD0398DD-AD75-4E2B-A3C6-35073082A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>
            <a:off x="-456265" y="3658536"/>
            <a:ext cx="3655725" cy="2743201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03E4F247-A844-4CD1-A37E-B7EA0DA2DB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E2387B1B-D4D3-493F-8D7A-C7A89DBD4AB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C3404477-1F13-4859-84DA-12A303AC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1B8C62FD-B708-4F00-80BB-1250C60119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899876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Panoramiczny</PresentationFormat>
  <Paragraphs>0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Motyw pakietu Office</vt:lpstr>
      <vt:lpstr>ATRAKCJE W LONDYNIE</vt:lpstr>
      <vt:lpstr>BIG BEN</vt:lpstr>
      <vt:lpstr>TOWER BRIDGE </vt:lpstr>
      <vt:lpstr>LONDON EYE </vt:lpstr>
      <vt:lpstr>METRO W LONDYNIE </vt:lpstr>
      <vt:lpstr>PAŁAC BUCKINGHAM</vt:lpstr>
      <vt:lpstr>Legoland Windsor</vt:lpstr>
      <vt:lpstr>MUZEUM W LONDYNIE</vt:lpstr>
      <vt:lpstr>DZIĘKUJĘ ZA UWAGĘ 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/>
  <cp:lastModifiedBy/>
  <cp:revision>109</cp:revision>
  <dcterms:created xsi:type="dcterms:W3CDTF">2023-11-28T19:28:26Z</dcterms:created>
  <dcterms:modified xsi:type="dcterms:W3CDTF">2023-11-29T13:12:27Z</dcterms:modified>
</cp:coreProperties>
</file>