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6" r:id="rId1"/>
  </p:sldMasterIdLst>
  <p:notesMasterIdLst>
    <p:notesMasterId r:id="rId32"/>
  </p:notesMasterIdLst>
  <p:handoutMasterIdLst>
    <p:handoutMasterId r:id="rId33"/>
  </p:handoutMasterIdLst>
  <p:sldIdLst>
    <p:sldId id="317" r:id="rId2"/>
    <p:sldId id="352" r:id="rId3"/>
    <p:sldId id="362" r:id="rId4"/>
    <p:sldId id="262" r:id="rId5"/>
    <p:sldId id="263" r:id="rId6"/>
    <p:sldId id="287" r:id="rId7"/>
    <p:sldId id="291" r:id="rId8"/>
    <p:sldId id="354" r:id="rId9"/>
    <p:sldId id="363" r:id="rId10"/>
    <p:sldId id="257" r:id="rId11"/>
    <p:sldId id="258" r:id="rId12"/>
    <p:sldId id="365" r:id="rId13"/>
    <p:sldId id="367" r:id="rId14"/>
    <p:sldId id="272" r:id="rId15"/>
    <p:sldId id="355" r:id="rId16"/>
    <p:sldId id="273" r:id="rId17"/>
    <p:sldId id="259" r:id="rId18"/>
    <p:sldId id="368" r:id="rId19"/>
    <p:sldId id="370" r:id="rId20"/>
    <p:sldId id="283" r:id="rId21"/>
    <p:sldId id="360" r:id="rId22"/>
    <p:sldId id="260" r:id="rId23"/>
    <p:sldId id="371" r:id="rId24"/>
    <p:sldId id="373" r:id="rId25"/>
    <p:sldId id="277" r:id="rId26"/>
    <p:sldId id="261" r:id="rId27"/>
    <p:sldId id="374" r:id="rId28"/>
    <p:sldId id="376" r:id="rId29"/>
    <p:sldId id="289" r:id="rId30"/>
    <p:sldId id="377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Rg st="1" end="3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51F961"/>
    <a:srgbClr val="74D1E4"/>
    <a:srgbClr val="CCFFCC"/>
    <a:srgbClr val="09F11F"/>
    <a:srgbClr val="B6C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58" autoAdjust="0"/>
    <p:restoredTop sz="94606" autoAdjust="0"/>
  </p:normalViewPr>
  <p:slideViewPr>
    <p:cSldViewPr>
      <p:cViewPr varScale="1">
        <p:scale>
          <a:sx n="81" d="100"/>
          <a:sy n="81" d="100"/>
        </p:scale>
        <p:origin x="917" y="-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562894-F3A3-4A05-A3AC-2EBC4D5012D6}" type="datetimeFigureOut">
              <a:rPr lang="pl-PL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ZSP Nr 3, ul. Kilińskiego 16, 64-920 Piła, (67) 212 78 11, www.zsp3.pila.pl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911919A-84D8-486D-86AD-BC26FEAFA6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88106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BF5181-EA54-45B1-B327-8C6583DF7FA2}" type="datetimeFigureOut">
              <a:rPr lang="pl-PL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pl-PL"/>
              <a:t>ZSP Nr 3, ul. Kilińskiego 16, 64-920 Piła, (67) 212 78 11, www.zsp3.pila.pl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6FFDD25-FECC-4B98-BA01-680C84D90C0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573834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22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CD4D2C-4B9B-49D7-9D3A-E87588745B03}" type="slidenum">
              <a:rPr lang="pl-PL" altLang="pl-P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l-PL" altLang="pl-PL">
              <a:latin typeface="Arial" panose="020B0604020202020204" pitchFamily="34" charset="0"/>
            </a:endParaRPr>
          </a:p>
        </p:txBody>
      </p:sp>
      <p:sp>
        <p:nvSpPr>
          <p:cNvPr id="12293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ZSP Nr 3, ul. Kilińskiego 16, 64-920 Piła, (67) 212 78 11, www.zsp3.pila.pl</a:t>
            </a:r>
          </a:p>
        </p:txBody>
      </p:sp>
    </p:spTree>
    <p:extLst>
      <p:ext uri="{BB962C8B-B14F-4D97-AF65-F5344CB8AC3E}">
        <p14:creationId xmlns:p14="http://schemas.microsoft.com/office/powerpoint/2010/main" val="247819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5364" name="Symbol zastępczy stopki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ZSP Nr 3, ul. Kilińskiego 16, 64-920 Piła, (67) 212 78 11, www.zsp3.pila.pl</a:t>
            </a:r>
          </a:p>
        </p:txBody>
      </p:sp>
      <p:sp>
        <p:nvSpPr>
          <p:cNvPr id="15365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B9091E-01D4-430A-A0BB-11BAD45BE5BF}" type="slidenum">
              <a:rPr lang="pl-PL" altLang="pl-P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7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17412" name="Symbol zastępczy stopki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l-PL" altLang="pl-PL">
                <a:latin typeface="Arial" panose="020B0604020202020204" pitchFamily="34" charset="0"/>
                <a:cs typeface="Arial" panose="020B0604020202020204" pitchFamily="34" charset="0"/>
              </a:rPr>
              <a:t>ZSP Nr 3, ul. Kilińskiego 16, 64-920 Piła, (67) 212 78 11, www.zsp3.pila.pl</a:t>
            </a:r>
          </a:p>
        </p:txBody>
      </p:sp>
      <p:sp>
        <p:nvSpPr>
          <p:cNvPr id="17413" name="Symbol zastępczy numeru slajdu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F102FF-4168-4DEA-8136-39C55870B70F}" type="slidenum">
              <a:rPr lang="pl-PL" altLang="pl-PL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pl-PL" altLang="pl-PL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4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ZSP Nr 3, ul. Kilińskiego 16, 64-920 Piła, (67) 212 78 11, www.zsp3.pila.pl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FFDD25-FECC-4B98-BA01-680C84D90C0F}" type="slidenum">
              <a:rPr lang="pl-PL" altLang="pl-PL" smtClean="0"/>
              <a:pPr>
                <a:defRPr/>
              </a:pPr>
              <a:t>12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526437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 3, ul. Kilińskiego 16, 64-920 Piła, (67) 212 78 11, www.zsp3.pila.pl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6FFDD25-FECC-4B98-BA01-680C84D90C0F}" type="slidenum">
              <a:rPr lang="pl-PL" altLang="pl-PL" smtClean="0"/>
              <a:pPr>
                <a:defRPr/>
              </a:pPr>
              <a:t>20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8CD7F-8F32-4FA7-A8CB-759333E62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14B8D1D-6194-486E-AB8C-79C4F5031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AA1418-D97D-490D-B74E-7DC8AA3D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A21EB-6DA6-4285-A426-CBF6FF149292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E843D6-8A0D-465C-8626-510F90B9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50F481-BB0A-4303-BFB4-983E4D0D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5ED59-6636-4819-87BA-6298B07A29D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3303889"/>
      </p:ext>
    </p:extLst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99B0FF-E186-41CB-A7BD-6645DF4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6DEEBC2-CDDF-450F-A069-7CBC5A30B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CAB1FC-5925-4632-9BB9-FDCD8A8B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F0F951-679F-4119-92AA-F33DB502577D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1AF2BE-8362-42B6-9261-AC8023FA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A96B46-4738-46D6-B061-6664266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F13D2-C62E-4E3F-8CA5-6FA318F37E4C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8849775"/>
      </p:ext>
    </p:extLst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4641BA1-C70B-4FDE-A3B0-538BC7D03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974C6B-726D-41B1-BE4B-CF1100E1A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D99EA4-192D-4A6F-902A-FE23070D2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374CEE-89EE-43EF-8F45-41A31E536B57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8860A08-BC98-4E3F-80F4-0617CCAD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24297B1-4869-429D-99B8-ADC807E1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B357C-ABF0-4471-8BB7-B2A1845A86AE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7442041"/>
      </p:ext>
    </p:extLst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22A8FD-1B54-4E68-9101-2258DE0D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F2AD04-3C6A-4093-890C-536BEAF7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2B568F-6D46-4D50-B147-127A693D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496743-D023-4FE7-AB16-731FD8FF10C2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AF406AA-8CFB-49DD-990F-7457084B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5D8A419-468E-4C32-8E4B-A1470350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3E811-D836-4A38-8342-F5D4CBA1188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96089956"/>
      </p:ext>
    </p:extLst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04983-CF5C-4B98-AB90-55061C72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69B32E-5672-48F5-983C-8BCE1A63F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159432A-09C1-4988-87BB-188D59B2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F9708E-4CD1-4A6D-8DC7-969953208F96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1DE852-25DD-45E3-8C58-01C99520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2B788E-5012-4AB6-9CA1-EEC43669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2C17F8-CF43-4663-8CED-05945698D15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20951138"/>
      </p:ext>
    </p:extLst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0374E8-1365-4627-A46A-22B4E5FE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37AF6C-3167-4C5C-9B4B-5A88ABDF3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7824C2-2265-46FE-9DED-43E3DE303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38AB2C6-73E4-476F-B51E-DB0079A2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52D5A6-C5BF-48BD-847F-722D48895978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8EA1279-4DA5-4AAC-9341-F12539DB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B8967E-70DD-42C5-A74D-AB3839AD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AAE3-7E4B-4402-BADB-D4AABCDA8C35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86815320"/>
      </p:ext>
    </p:extLst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430AE-7975-4452-9F6F-F6A2A5DA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4A908E-679B-47B3-8B82-0C9E1BA58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5C88B4-B2B0-4BF6-925A-2880695A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C5B0BCA-C9DD-4868-B0FA-52F9C9CB6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3256BBC-9A71-4369-8F9D-3639BAA9A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8C744DE-691F-4A0F-A782-AC2D0FC55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216-731D-4D95-942C-F28C1C44C918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A4C704C-EB4B-421B-AA7E-DC88326CD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CBA5CAA-F49E-4F13-B5C8-34188369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02ADF-6E93-4D82-BD91-40A84A57863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59346018"/>
      </p:ext>
    </p:extLst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ECF92C-E25A-46BD-8D3A-13279FE3E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BAD53E1-7031-4F16-9B6A-2E5E7B2D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ED8DE9-DCA5-46D6-BE3D-61B7DEEB5CFF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4C423F4-A5F1-4A7D-AAD4-A939DDE2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F14675-FC92-421E-88A6-BCA57644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6E756-CC25-4FD8-8E73-97FFA2B4D5C2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11356182"/>
      </p:ext>
    </p:extLst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EEC6344-63EA-4E01-9CE7-A279838F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1B7821-02C5-4076-9426-C2C33115E0F7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6853318-5188-4DA9-9E62-74752958E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1BAEC1-D85F-4CDD-B562-3167FB97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873C2-2811-4357-A8A7-D40A436A30E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67689070"/>
      </p:ext>
    </p:extLst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6E503-DA93-495F-AFEA-C542985A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5B56A3-CC78-4751-993A-13E2E22F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BFBAF6B-F420-4F40-B34B-5825DA156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86BB340-56AE-41D1-963B-6E7D52026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4D8BB-5CE6-43A6-A4D3-2004FB084832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63C2A7-172B-4E96-8452-92F1A96D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DFD0DCF-F461-4A03-8D60-2A1C40A7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A0507-E549-445E-915B-942CAE758A8B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16912731"/>
      </p:ext>
    </p:extLst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E6EAB-DF49-497A-8B24-18B413B75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21E5FF-0F7C-4630-B476-3A00A925C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D176DD-9F91-4D24-82B8-26759392F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9D0B98F-6467-4801-8C81-9DA81EB7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84260-F1CE-444B-8929-48BA87E34DB9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5264FC-3FA7-433E-96D3-65744D7AE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39DB38-C6AE-4045-B69B-CE397FFE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E6A84-DA6D-452A-AC4C-29B284A1B35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16667086"/>
      </p:ext>
    </p:extLst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9486CB6-8D89-455E-AECD-0F27A059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5022B92-F4FF-40D0-88F4-B2E8F8ABE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0FB55B-005A-4B7E-B9F5-6AA8EF32D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59CBD2-C873-410A-8525-BAC5A247EF6B}" type="datetime1">
              <a:rPr lang="pl-PL" smtClean="0"/>
              <a:pPr>
                <a:defRPr/>
              </a:pPr>
              <a:t>24.04.2020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216497-7442-4F65-9939-D1F496B4D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D65274-170E-4595-9BE2-82A29C8D1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D5A8DC-FB3D-4390-8085-0C6EE802FDF7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4179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</p:sldLayoutIdLst>
  <p:transition spd="med" advClick="0" advTm="10000">
    <p:fade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udowlankaZSPnr3/?__tn__=kC-R1.g&amp;eid=ARD4r7cVsELV8-C0frtIrO9Kl_GY8gH2DS0oZ2ppiFUklZ0EpbS5VeJTNExjwcBQfQDV5vxZxCnY1hBa&amp;hc_ref=ARTH27Szq93OevIounrpydJEUr2wBArIbwBha5a8QY-RlcP31ZuT5bJwFStrNsTWFB8&amp;fref=nf&amp;__xts__%5b0%5d=68.ARDjJA4FmpEbzxhz" TargetMode="External"/><Relationship Id="rId2" Type="http://schemas.openxmlformats.org/officeDocument/2006/relationships/hyperlink" Target="http://www.zsb.pila.p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channel/UCi90TAxPQSQBvMbHoKABdk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stopki 7"/>
          <p:cNvSpPr>
            <a:spLocks noGrp="1"/>
          </p:cNvSpPr>
          <p:nvPr>
            <p:ph type="ftr" sz="quarter" idx="11"/>
          </p:nvPr>
        </p:nvSpPr>
        <p:spPr bwMode="auto">
          <a:xfrm>
            <a:off x="1116013" y="6453188"/>
            <a:ext cx="7577137" cy="404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ZSB, </a:t>
            </a:r>
            <a:r>
              <a:rPr lang="pl-PL" altLang="pl-PL" sz="1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ul.Kilińskiego</a:t>
            </a:r>
            <a:r>
              <a:rPr lang="pl-PL" altLang="pl-PL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16, 64-920 Piła, (67)212 61 81, www.zsb.pila.pl</a:t>
            </a:r>
          </a:p>
        </p:txBody>
      </p:sp>
      <p:sp>
        <p:nvSpPr>
          <p:cNvPr id="11267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0ACAA-65C5-4F1A-8627-91C595437FAA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80973"/>
            <a:ext cx="9144000" cy="3496054"/>
          </a:xfrm>
          <a:prstGeom prst="rect">
            <a:avLst/>
          </a:prstGeom>
        </p:spPr>
      </p:pic>
    </p:spTree>
  </p:cSld>
  <p:clrMapOvr>
    <a:masterClrMapping/>
  </p:clrMapOvr>
  <p:transition spd="med" advClick="0" advTm="43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8" descr="3D Architectural Designs (37) HD Latest Pictures Photos Wallpaper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383">
            <a:off x="4459288" y="20638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08CD4F-2CB8-4C3C-BEDF-CF15AEB9A173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ytuł 1"/>
          <p:cNvSpPr>
            <a:spLocks noGrp="1"/>
          </p:cNvSpPr>
          <p:nvPr>
            <p:ph type="title" idx="4294967295"/>
          </p:nvPr>
        </p:nvSpPr>
        <p:spPr>
          <a:xfrm>
            <a:off x="0" y="404813"/>
            <a:ext cx="3944938" cy="1143000"/>
          </a:xfrm>
        </p:spPr>
        <p:txBody>
          <a:bodyPr/>
          <a:lstStyle/>
          <a:p>
            <a:pPr eaLnBrk="1" hangingPunct="1"/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TECHNIKUM NR 4</a:t>
            </a:r>
          </a:p>
        </p:txBody>
      </p:sp>
      <p:pic>
        <p:nvPicPr>
          <p:cNvPr id="11269" name="Picture 8" descr="C:\Users\admin\Desktop\proj plast 1\portal-romanski-architektura-szkic-olow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0745">
            <a:off x="352425" y="2163763"/>
            <a:ext cx="46593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az 5" descr="3D Architectural Designs (38) HD Latest Pictures Photos Wallpapers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014">
            <a:off x="5026025" y="358933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26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62F4C6-1F9D-4357-813F-5767B961AB61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 idx="4294967295"/>
          </p:nvPr>
        </p:nvSpPr>
        <p:spPr>
          <a:xfrm>
            <a:off x="0" y="765175"/>
            <a:ext cx="9144000" cy="17287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TECHNIK BUDOWNICTWA</a:t>
            </a:r>
            <a:br>
              <a:rPr lang="pl-PL" altLang="pl-PL" sz="3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 ROZSZERZENIEM </a:t>
            </a:r>
            <a:br>
              <a:rPr lang="pl-PL" altLang="pl-PL" sz="27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 BIOKLIMATYCZNY I PROJEKTOWANIE WNĘTRZ</a:t>
            </a:r>
            <a:br>
              <a:rPr lang="pl-PL" altLang="pl-PL" sz="4400" dirty="0">
                <a:latin typeface="Arial" pitchFamily="34" charset="0"/>
                <a:cs typeface="Arial" pitchFamily="34" charset="0"/>
              </a:rPr>
            </a:b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755650" y="2349500"/>
            <a:ext cx="8388350" cy="4105275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Bef>
                <a:spcPts val="24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pl-PL" altLang="pl-PL" sz="2000" b="1" dirty="0">
                <a:latin typeface="Arial" pitchFamily="34" charset="0"/>
                <a:cs typeface="Arial" pitchFamily="34" charset="0"/>
              </a:rPr>
              <a:t>MOŻLIWE ZATRUDNIENIE:</a:t>
            </a:r>
          </a:p>
          <a:p>
            <a:pPr marL="1439863" indent="-457200" eaLnBrk="1" fontAlgn="auto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1800" b="1" dirty="0">
                <a:latin typeface="Arial" pitchFamily="34" charset="0"/>
                <a:cs typeface="Arial" pitchFamily="34" charset="0"/>
              </a:rPr>
              <a:t>Firmy budowlane, wykonawstwo</a:t>
            </a:r>
          </a:p>
          <a:p>
            <a:pPr marL="1439863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1800" b="1" dirty="0">
                <a:latin typeface="Arial" pitchFamily="34" charset="0"/>
                <a:cs typeface="Arial" pitchFamily="34" charset="0"/>
              </a:rPr>
              <a:t>Zakłady produkcyjne</a:t>
            </a:r>
          </a:p>
          <a:p>
            <a:pPr marL="1439863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1800" b="1" dirty="0">
                <a:latin typeface="Arial" pitchFamily="34" charset="0"/>
                <a:cs typeface="Arial" pitchFamily="34" charset="0"/>
              </a:rPr>
              <a:t>Biura architektoniczne - projektowanie</a:t>
            </a:r>
          </a:p>
          <a:p>
            <a:pPr marL="1439863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1800" b="1" dirty="0">
                <a:latin typeface="Arial" pitchFamily="34" charset="0"/>
                <a:cs typeface="Arial" pitchFamily="34" charset="0"/>
              </a:rPr>
              <a:t>Biura geodezyjne</a:t>
            </a:r>
          </a:p>
          <a:p>
            <a:pPr marL="1439863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1800" b="1" dirty="0">
                <a:latin typeface="Arial" pitchFamily="34" charset="0"/>
                <a:cs typeface="Arial" pitchFamily="34" charset="0"/>
              </a:rPr>
              <a:t>Urzędy administracji publicznej</a:t>
            </a:r>
          </a:p>
          <a:p>
            <a:pPr marL="1439863" indent="-4572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l-PL" altLang="pl-PL" sz="1800" b="1" dirty="0">
                <a:latin typeface="Arial" pitchFamily="34" charset="0"/>
                <a:cs typeface="Arial" pitchFamily="34" charset="0"/>
              </a:rPr>
              <a:t>Własna działalność gospodarcza</a:t>
            </a: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125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TECHNIK BUDOWNICTWA</a:t>
            </a:r>
            <a:br>
              <a:rPr lang="pl-PL" alt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egzaminy i umiejętności</a:t>
            </a:r>
            <a:endParaRPr lang="pl-PL" sz="2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51520" y="1219200"/>
            <a:ext cx="8640960" cy="4937760"/>
          </a:xfrm>
        </p:spPr>
        <p:txBody>
          <a:bodyPr/>
          <a:lstStyle/>
          <a:p>
            <a:pPr>
              <a:buNone/>
            </a:pPr>
            <a:endParaRPr lang="pl-PL" sz="1800" dirty="0"/>
          </a:p>
          <a:p>
            <a:pPr>
              <a:buNone/>
            </a:pPr>
            <a:r>
              <a:rPr lang="pl-PL" sz="1800" dirty="0"/>
              <a:t>Uczeń w trakcie trwania nauki zdaje dwa egzaminy zawodowe: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BD.29 Wykonywanie i kontrolowanie robót konstrukcyjno-Budowlanych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FF0000"/>
                </a:solidFill>
              </a:rPr>
              <a:t>BD.30 Organizacja i kontrola robót budowlanych oraz sporządzanie kosztorysów</a:t>
            </a:r>
          </a:p>
          <a:p>
            <a:pPr algn="ctr">
              <a:buNone/>
            </a:pPr>
            <a:r>
              <a:rPr lang="pl-PL" sz="1800" dirty="0"/>
              <a:t>Potwierdzone świadectwem kwalifikacji oraz uzyska tytuł TECHNIKA</a:t>
            </a:r>
          </a:p>
          <a:p>
            <a:pPr marL="457200" indent="-457200">
              <a:buAutoNum type="arabicPeriod"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>
                <a:solidFill>
                  <a:srgbClr val="0070C0"/>
                </a:solidFill>
              </a:rPr>
              <a:t>Zdobędzie również umiejętności:</a:t>
            </a:r>
          </a:p>
          <a:p>
            <a:pPr marL="457200" indent="-457200">
              <a:buAutoNum type="arabicPeriod"/>
            </a:pPr>
            <a:r>
              <a:rPr lang="pl-PL" sz="1800" dirty="0"/>
              <a:t>Zasady </a:t>
            </a:r>
            <a:r>
              <a:rPr lang="pl-PL" sz="1800" b="1" dirty="0"/>
              <a:t>pracy w zespole </a:t>
            </a:r>
            <a:r>
              <a:rPr lang="pl-PL" sz="1800" dirty="0"/>
              <a:t>projektowym, brygadzie roboczej na budowie</a:t>
            </a:r>
          </a:p>
          <a:p>
            <a:pPr marL="457200" indent="-457200">
              <a:buAutoNum type="arabicPeriod"/>
            </a:pPr>
            <a:r>
              <a:rPr lang="pl-PL" sz="1800" b="1" dirty="0"/>
              <a:t>Zdobędzie szeroką wiedzę </a:t>
            </a:r>
            <a:r>
              <a:rPr lang="pl-PL" sz="1800" dirty="0"/>
              <a:t>z zakresu podstaw budownictwa, organizacji robót i projektowania obiektów i wnętrz</a:t>
            </a:r>
          </a:p>
          <a:p>
            <a:pPr marL="457200" indent="-457200">
              <a:buAutoNum type="arabicPeriod"/>
            </a:pPr>
            <a:r>
              <a:rPr lang="pl-PL" sz="1800" dirty="0"/>
              <a:t>Nauczy się obsługiwać </a:t>
            </a:r>
            <a:r>
              <a:rPr lang="pl-PL" sz="1800" b="1" dirty="0"/>
              <a:t>programy do projektowania i kosztorysowania </a:t>
            </a:r>
            <a:r>
              <a:rPr lang="pl-PL" sz="1800" dirty="0"/>
              <a:t>robót Budowlanych</a:t>
            </a:r>
          </a:p>
          <a:p>
            <a:pPr marL="0" indent="0">
              <a:buNone/>
            </a:pPr>
            <a:endParaRPr lang="pl-PL" sz="1800" dirty="0"/>
          </a:p>
          <a:p>
            <a:pPr marL="457200" indent="-457200">
              <a:buAutoNum type="arabicPeriod"/>
            </a:pPr>
            <a:endParaRPr lang="pl-PL" sz="1800" dirty="0"/>
          </a:p>
          <a:p>
            <a:pPr marL="457200" indent="-457200">
              <a:buNone/>
            </a:pPr>
            <a:endParaRPr lang="pl-PL" sz="2000" dirty="0"/>
          </a:p>
          <a:p>
            <a:pPr marL="457200" indent="-457200">
              <a:buAutoNum type="arabicPeriod"/>
            </a:pPr>
            <a:endParaRPr lang="pl-PL" sz="2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873C2-2811-4357-A8A7-D40A436A30E4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399" y="6046077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437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/>
          <a:lstStyle/>
          <a:p>
            <a:pPr algn="ctr"/>
            <a:r>
              <a:rPr lang="pl-PL" altLang="pl-PL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TECHNIK BUDOWNICTWA</a:t>
            </a:r>
            <a:br>
              <a:rPr lang="pl-PL" altLang="pl-PL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 ROZSZERZENIEM </a:t>
            </a:r>
            <a:br>
              <a:rPr lang="pl-PL" altLang="pl-PL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DOM BIOKLIMATYCZNY I PROJEKTOWANIE WNĘTRZ</a:t>
            </a: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80088"/>
          </a:xfrm>
        </p:spPr>
        <p:txBody>
          <a:bodyPr/>
          <a:lstStyle/>
          <a:p>
            <a:pPr>
              <a:buNone/>
            </a:pPr>
            <a:r>
              <a:rPr lang="pl-PL" sz="2200" dirty="0"/>
              <a:t>Rozszerzenie obejmuje:</a:t>
            </a:r>
          </a:p>
          <a:p>
            <a:pPr>
              <a:buNone/>
            </a:pPr>
            <a:endParaRPr lang="pl-PL" sz="2200" dirty="0"/>
          </a:p>
          <a:p>
            <a:pPr marL="457200" indent="-457200">
              <a:buAutoNum type="arabicPeriod"/>
            </a:pPr>
            <a:r>
              <a:rPr lang="pl-PL" sz="2200" b="1" dirty="0">
                <a:latin typeface="Arial" pitchFamily="34" charset="0"/>
                <a:cs typeface="Arial" pitchFamily="34" charset="0"/>
              </a:rPr>
              <a:t>Dom bioklimatyczny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– nowoczesne, naturalne materiały budowlane, zielona energia: panele fotowoltaiczne, biomasa, farmy wiatrowe, pompy ciepła</a:t>
            </a:r>
          </a:p>
          <a:p>
            <a:pPr marL="457200" indent="-457200">
              <a:buAutoNum type="arabicPeriod"/>
            </a:pPr>
            <a:endParaRPr lang="pl-PL" sz="22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pl-PL" sz="2200" b="1" dirty="0">
                <a:latin typeface="Arial" pitchFamily="34" charset="0"/>
                <a:cs typeface="Arial" pitchFamily="34" charset="0"/>
              </a:rPr>
              <a:t>Projektowanie wnętrz </a:t>
            </a:r>
            <a:r>
              <a:rPr lang="pl-PL" sz="2200" dirty="0">
                <a:latin typeface="Arial" pitchFamily="34" charset="0"/>
                <a:cs typeface="Arial" pitchFamily="34" charset="0"/>
              </a:rPr>
              <a:t>– zasady projektowania wnętrz z zastosowaniem nowoczesnych materiałów budowlanych</a:t>
            </a:r>
          </a:p>
          <a:p>
            <a:pPr algn="ctr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3E811-D836-4A38-8342-F5D4CBA11881}" type="slidenum">
              <a:rPr lang="pl-PL" altLang="pl-PL" smtClean="0"/>
              <a:pPr>
                <a:defRPr/>
              </a:pPr>
              <a:t>13</a:t>
            </a:fld>
            <a:endParaRPr lang="pl-PL" altLang="pl-PL" dirty="0"/>
          </a:p>
        </p:txBody>
      </p:sp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399" y="6046077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063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58DD84-85BB-40FB-B3B7-4EC3BC4844C7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Tytuł 1"/>
          <p:cNvSpPr>
            <a:spLocks noGrp="1"/>
          </p:cNvSpPr>
          <p:nvPr>
            <p:ph type="title" idx="4294967295"/>
          </p:nvPr>
        </p:nvSpPr>
        <p:spPr>
          <a:xfrm>
            <a:off x="0" y="981075"/>
            <a:ext cx="4248150" cy="50323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Regularne wizyty uczniów </a:t>
            </a:r>
            <a:b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budowie</a:t>
            </a:r>
          </a:p>
        </p:txBody>
      </p:sp>
      <p:pic>
        <p:nvPicPr>
          <p:cNvPr id="13317" name="Obraz 7" descr="budow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8417">
            <a:off x="6121144" y="2505151"/>
            <a:ext cx="2215163" cy="3690069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Obraz 8" descr="Obraz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178">
            <a:off x="6079907" y="1186925"/>
            <a:ext cx="2849846" cy="2016224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Obraz 6" descr="logo - budowlanka_zsb w p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23601" cy="811923"/>
          </a:xfrm>
          <a:prstGeom prst="rect">
            <a:avLst/>
          </a:prstGeom>
        </p:spPr>
      </p:pic>
      <p:pic>
        <p:nvPicPr>
          <p:cNvPr id="19458" name="Picture 2" descr="Obraz może zawierać: 10 osób, uśmiechnięci ludzie, ludzie stoją i na zewnątr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2571744"/>
            <a:ext cx="5130805" cy="3848104"/>
          </a:xfrm>
          <a:prstGeom prst="rect">
            <a:avLst/>
          </a:prstGeom>
          <a:noFill/>
          <a:ln w="38100">
            <a:solidFill>
              <a:srgbClr val="74D1E4"/>
            </a:solidFill>
          </a:ln>
        </p:spPr>
      </p:pic>
      <p:pic>
        <p:nvPicPr>
          <p:cNvPr id="19460" name="Picture 4" descr="https://scontent.fpoz1-1.fna.fbcdn.net/v/t1.0-9/p720x720/55474793_1600103470133557_1900484223450480640_o.jpg?_nc_cat=102&amp;_nc_sid=8024bb&amp;_nc_ohc=b1kH6Cpu3c0AX9bw8nv&amp;_nc_ht=scontent.fpoz1-1.fna&amp;_nc_tp=6&amp;oh=7ff07029d0286fc58b754c73fb17ea2c&amp;oe=5EB32F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36693">
            <a:off x="4466926" y="627303"/>
            <a:ext cx="1523969" cy="2031959"/>
          </a:xfrm>
          <a:prstGeom prst="rect">
            <a:avLst/>
          </a:prstGeom>
          <a:noFill/>
          <a:ln w="38100">
            <a:solidFill>
              <a:srgbClr val="74D1E4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3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E9E9AF-A29E-41A2-97A4-D220E87E2AA9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Tytuł 1"/>
          <p:cNvSpPr>
            <a:spLocks noGrp="1"/>
          </p:cNvSpPr>
          <p:nvPr>
            <p:ph type="title" idx="4294967295"/>
          </p:nvPr>
        </p:nvSpPr>
        <p:spPr>
          <a:xfrm>
            <a:off x="5688013" y="692150"/>
            <a:ext cx="3455987" cy="1195388"/>
          </a:xfrm>
        </p:spPr>
        <p:txBody>
          <a:bodyPr/>
          <a:lstStyle/>
          <a:p>
            <a:pPr algn="ctr" eaLnBrk="1" hangingPunct="1"/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praktyczne </a:t>
            </a:r>
            <a:b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pracowniach robót budowlanych</a:t>
            </a:r>
          </a:p>
        </p:txBody>
      </p:sp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805264"/>
            <a:ext cx="2123601" cy="811923"/>
          </a:xfrm>
          <a:prstGeom prst="rect">
            <a:avLst/>
          </a:prstGeom>
        </p:spPr>
      </p:pic>
      <p:pic>
        <p:nvPicPr>
          <p:cNvPr id="18434" name="Picture 2" descr="Obraz może zawierać: co najmniej jedna osoba, ludzie siedzą i bu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143271" cy="2357454"/>
          </a:xfrm>
          <a:prstGeom prst="rect">
            <a:avLst/>
          </a:prstGeom>
          <a:noFill/>
          <a:ln w="38100">
            <a:solidFill>
              <a:srgbClr val="74D1E4"/>
            </a:solidFill>
          </a:ln>
        </p:spPr>
      </p:pic>
      <p:pic>
        <p:nvPicPr>
          <p:cNvPr id="18436" name="Picture 4" descr="Obraz może zawierać: ekr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357562"/>
            <a:ext cx="2928958" cy="2196719"/>
          </a:xfrm>
          <a:prstGeom prst="rect">
            <a:avLst/>
          </a:prstGeom>
          <a:noFill/>
          <a:ln w="38100">
            <a:solidFill>
              <a:srgbClr val="74D1E4"/>
            </a:solidFill>
          </a:ln>
        </p:spPr>
      </p:pic>
      <p:pic>
        <p:nvPicPr>
          <p:cNvPr id="14341" name="Obraz 6" descr="bud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000504"/>
            <a:ext cx="3929090" cy="2560093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Brak dostępnego opisu zdjęcia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1785926"/>
            <a:ext cx="2857519" cy="2143140"/>
          </a:xfrm>
          <a:prstGeom prst="rect">
            <a:avLst/>
          </a:prstGeom>
          <a:noFill/>
          <a:ln w="38100">
            <a:solidFill>
              <a:srgbClr val="74D1E4"/>
            </a:solidFill>
          </a:ln>
        </p:spPr>
      </p:pic>
    </p:spTree>
  </p:cSld>
  <p:clrMapOvr>
    <a:masterClrMapping/>
  </p:clrMapOvr>
  <p:transition spd="med" advClick="0" advTm="52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F55414-DF75-46FF-84A1-4E4E73BEF774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170" name="Tytuł 1"/>
          <p:cNvSpPr>
            <a:spLocks noGrp="1"/>
          </p:cNvSpPr>
          <p:nvPr>
            <p:ph type="title" idx="4294967295"/>
          </p:nvPr>
        </p:nvSpPr>
        <p:spPr>
          <a:xfrm>
            <a:off x="1071539" y="6092825"/>
            <a:ext cx="7072361" cy="5762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Coroczne wycieczki na Międzynarodowe Targi Poznańskie </a:t>
            </a:r>
            <a:b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BUDMA</a:t>
            </a:r>
          </a:p>
        </p:txBody>
      </p:sp>
      <p:pic>
        <p:nvPicPr>
          <p:cNvPr id="13317" name="Picture 5" descr="C:\Users\admin\Desktop\prezentacja budowlanka\12788239_895717527211088_266276968_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857232"/>
            <a:ext cx="6357982" cy="4768110"/>
          </a:xfr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23601" cy="8119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4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870259-A815-4069-AEEF-56D17FAE4B48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188913"/>
            <a:ext cx="9144000" cy="2519362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altLang="pl-PL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TECHNIK RENOWACJI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altLang="pl-PL" sz="3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ELEMENTÓW ARCHITEKTURY 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 ROZSZERZENIEM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WZORNICTWO I DESIGN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l-PL" altLang="pl-P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55650" y="3141663"/>
            <a:ext cx="7777163" cy="2368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MOŻLIWE ZATRUDNIENIE:</a:t>
            </a:r>
          </a:p>
          <a:p>
            <a:pPr algn="ctr" eaLnBrk="1" hangingPunct="1">
              <a:buFont typeface="Wingdings" pitchFamily="2" charset="2"/>
              <a:buChar char="q"/>
              <a:defRPr/>
            </a:pPr>
            <a:endParaRPr lang="pl-PL" altLang="pl-PL" sz="2000" b="1" dirty="0">
              <a:latin typeface="Arial" charset="0"/>
              <a:cs typeface="Arial" charset="0"/>
            </a:endParaRPr>
          </a:p>
          <a:p>
            <a:pPr marL="1701800" indent="-542925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firmy konserwatorsko-remontowe</a:t>
            </a:r>
          </a:p>
          <a:p>
            <a:pPr marL="1701800" indent="-542925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biura architektoniczne i graficzne</a:t>
            </a:r>
          </a:p>
          <a:p>
            <a:pPr marL="1701800" indent="-542925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urzędy administracji publicznej</a:t>
            </a:r>
          </a:p>
          <a:p>
            <a:pPr marL="1701800" indent="-542925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własna działalność gospodarcza</a:t>
            </a: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281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870259-A815-4069-AEEF-56D17FAE4B48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557338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pl-PL" altLang="pl-PL" sz="30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TECHNIK</a:t>
            </a:r>
            <a:r>
              <a:rPr lang="pl-PL" altLang="pl-PL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RENOWACJI 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pl-PL" altLang="pl-PL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ELEMENTÓW ARCHITEKTURY 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egzaminy i umiejętności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51520" y="1772817"/>
            <a:ext cx="864096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Uczeń w trakcie trwania nauki zdaje dwa egzaminy zawodowe: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>
                <a:solidFill>
                  <a:srgbClr val="FF0000"/>
                </a:solidFill>
              </a:rPr>
              <a:t>BD.26 Wykonywanie i renowacja detali architektonicznych</a:t>
            </a:r>
          </a:p>
          <a:p>
            <a:pPr algn="ctr">
              <a:lnSpc>
                <a:spcPct val="150000"/>
              </a:lnSpc>
            </a:pPr>
            <a:r>
              <a:rPr lang="pl-PL" b="1" dirty="0">
                <a:solidFill>
                  <a:srgbClr val="FF0000"/>
                </a:solidFill>
              </a:rPr>
              <a:t>BD.27 Prowadzenie prac renowatorskich elementów architektury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Potwierdzone świadectwem kwalifikacji oraz uzyska tytuł TECHNIKA</a:t>
            </a:r>
          </a:p>
          <a:p>
            <a:pPr algn="ctr">
              <a:lnSpc>
                <a:spcPct val="150000"/>
              </a:lnSpc>
            </a:pPr>
            <a:endParaRPr lang="pl-PL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rgbClr val="0070C0"/>
                </a:solidFill>
              </a:rPr>
              <a:t>Zdobędzie również umiejętności: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Odnawiania detali obiektów zabytkowych w zakładzie sztukatorskim przy użyciu form, prowadnic, odcisków.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Odnawiania ścian, stropów i innych elementów obiektów zabytkowych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pl-PL" dirty="0"/>
              <a:t>Zasady pracy w zespole</a:t>
            </a:r>
            <a:endParaRPr lang="pl-PL" b="1" dirty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altLang="pl-PL" sz="2000" b="1" dirty="0">
              <a:latin typeface="Arial" charset="0"/>
              <a:cs typeface="Arial" charset="0"/>
            </a:endParaRP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297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1870259-A815-4069-AEEF-56D17FAE4B48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557338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altLang="pl-PL" sz="3000" b="1" dirty="0">
                <a:solidFill>
                  <a:srgbClr val="0070C0"/>
                </a:solidFill>
                <a:latin typeface="Arial" pitchFamily="34" charset="0"/>
                <a:ea typeface="+mj-ea"/>
                <a:cs typeface="Arial" pitchFamily="34" charset="0"/>
              </a:rPr>
              <a:t>TECHNIK</a:t>
            </a:r>
            <a:r>
              <a:rPr lang="pl-PL" altLang="pl-PL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RENOWACJI </a:t>
            </a:r>
          </a:p>
          <a:p>
            <a:pPr marL="274320" indent="-27432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altLang="pl-PL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ELEMENTÓW ARCHITEKTURY 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WZORNICTWO I DESIGN</a:t>
            </a:r>
          </a:p>
        </p:txBody>
      </p:sp>
      <p:sp>
        <p:nvSpPr>
          <p:cNvPr id="9" name="Prostokąt 8"/>
          <p:cNvSpPr/>
          <p:nvPr/>
        </p:nvSpPr>
        <p:spPr>
          <a:xfrm>
            <a:off x="755650" y="1772817"/>
            <a:ext cx="77771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000" b="1" dirty="0"/>
              <a:t>Rozszerzenie obejmuje:</a:t>
            </a:r>
          </a:p>
          <a:p>
            <a:pPr>
              <a:buNone/>
            </a:pPr>
            <a:endParaRPr lang="pl-PL" sz="2000" b="1" dirty="0"/>
          </a:p>
          <a:p>
            <a:pPr marL="457200" indent="-457200">
              <a:buAutoNum type="arabicPeriod"/>
            </a:pPr>
            <a:r>
              <a:rPr lang="pl-PL" sz="2000" dirty="0"/>
              <a:t>Wizyty na poznańskich uczelniach wyższych zajmujących się </a:t>
            </a:r>
            <a:r>
              <a:rPr lang="pl-PL" sz="2000" b="1" dirty="0"/>
              <a:t>wzornictwem</a:t>
            </a:r>
            <a:r>
              <a:rPr lang="pl-PL" sz="2000" dirty="0"/>
              <a:t> </a:t>
            </a:r>
          </a:p>
          <a:p>
            <a:pPr marL="457200" indent="-457200">
              <a:buAutoNum type="arabicPeriod"/>
            </a:pPr>
            <a:endParaRPr lang="pl-PL" sz="2000" dirty="0"/>
          </a:p>
          <a:p>
            <a:pPr marL="457200" indent="-457200">
              <a:buAutoNum type="arabicPeriod"/>
            </a:pPr>
            <a:r>
              <a:rPr lang="pl-PL" sz="2000" dirty="0"/>
              <a:t>Wykonywanie prac pozwalających na podniesienie umiejętności z zakresu </a:t>
            </a:r>
            <a:r>
              <a:rPr lang="pl-PL" sz="2000" b="1" dirty="0"/>
              <a:t>wzornictwa i designu</a:t>
            </a:r>
          </a:p>
          <a:p>
            <a:pPr>
              <a:buNone/>
            </a:pPr>
            <a:endParaRPr lang="pl-PL" sz="2000" dirty="0"/>
          </a:p>
          <a:p>
            <a:pPr algn="ctr" eaLnBrk="1" hangingPunct="1">
              <a:buFont typeface="Arial" charset="0"/>
              <a:buNone/>
              <a:defRPr/>
            </a:pPr>
            <a:endParaRPr lang="pl-PL" altLang="pl-PL" sz="2000" b="1" dirty="0">
              <a:latin typeface="Arial" charset="0"/>
              <a:cs typeface="Arial" charset="0"/>
            </a:endParaRP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453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DBC366-48D2-432F-B825-9F0B473F4E63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Tytuł 2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Nasza szkoła</a:t>
            </a:r>
            <a:b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ul. Kilińskiego 16 w Pile</a:t>
            </a:r>
          </a:p>
        </p:txBody>
      </p:sp>
      <p:pic>
        <p:nvPicPr>
          <p:cNvPr id="6" name="Picture 2" descr="C:\Users\admin\Desktop\prezentacja budowlanka\IMG_696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55775" y="1557338"/>
            <a:ext cx="7388225" cy="44640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540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44FE2-21C9-4886-A7B5-83033D943B9E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459" name="Tytuł 1"/>
          <p:cNvSpPr>
            <a:spLocks noGrp="1"/>
          </p:cNvSpPr>
          <p:nvPr>
            <p:ph type="title" idx="4294967295"/>
          </p:nvPr>
        </p:nvSpPr>
        <p:spPr>
          <a:xfrm>
            <a:off x="1" y="4292600"/>
            <a:ext cx="4286248" cy="1922482"/>
          </a:xfrm>
        </p:spPr>
        <p:txBody>
          <a:bodyPr/>
          <a:lstStyle/>
          <a:p>
            <a:pPr algn="ctr" eaLnBrk="1" hangingPunct="1"/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praktyczne w pracowni renowacji i sztukatorstwa oraz zakładzie kamieniarskim</a:t>
            </a:r>
          </a:p>
        </p:txBody>
      </p:sp>
      <p:pic>
        <p:nvPicPr>
          <p:cNvPr id="8" name="Picture 7" descr="C:\Users\admin\Desktop\prezentacja budowlanka\12788592_1230309416997198_1071886555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3413125" cy="4679950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0"/>
            <a:ext cx="2123601" cy="811923"/>
          </a:xfrm>
          <a:prstGeom prst="rect">
            <a:avLst/>
          </a:prstGeom>
        </p:spPr>
      </p:pic>
      <p:pic>
        <p:nvPicPr>
          <p:cNvPr id="2053" name="Picture 5" descr="Brak dostępnego opisu zdjęcia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03173">
            <a:off x="4181358" y="3763112"/>
            <a:ext cx="1760119" cy="2175487"/>
          </a:xfrm>
          <a:prstGeom prst="rect">
            <a:avLst/>
          </a:prstGeom>
          <a:noFill/>
          <a:ln w="38100">
            <a:solidFill>
              <a:srgbClr val="66FFCC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57166"/>
            <a:ext cx="2857520" cy="3357586"/>
          </a:xfrm>
          <a:prstGeom prst="rect">
            <a:avLst/>
          </a:prstGeom>
          <a:noFill/>
          <a:ln w="57150">
            <a:solidFill>
              <a:srgbClr val="66FFCC"/>
            </a:solidFill>
            <a:miter lim="800000"/>
            <a:headEnd/>
            <a:tailEnd/>
          </a:ln>
          <a:effectLst/>
        </p:spPr>
      </p:pic>
      <p:pic>
        <p:nvPicPr>
          <p:cNvPr id="10" name="Picture 2" descr="Brak dostępnego opisu zdjęcia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142984"/>
            <a:ext cx="2263409" cy="3214710"/>
          </a:xfrm>
          <a:prstGeom prst="rect">
            <a:avLst/>
          </a:prstGeom>
          <a:noFill/>
          <a:ln w="38100">
            <a:solidFill>
              <a:srgbClr val="66FFCC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54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1DE3B0-4BB1-4F8D-BD07-0F853AF440F7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pl-PL" altLang="pl-PL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Tytuł 2"/>
          <p:cNvSpPr txBox="1">
            <a:spLocks/>
          </p:cNvSpPr>
          <p:nvPr/>
        </p:nvSpPr>
        <p:spPr>
          <a:xfrm>
            <a:off x="2555776" y="152400"/>
            <a:ext cx="6131024" cy="9906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pl-PL" sz="2600" b="1" dirty="0">
                <a:solidFill>
                  <a:schemeClr val="tx2"/>
                </a:solidFill>
                <a:ea typeface="+mj-ea"/>
              </a:rPr>
              <a:t>Willa Hermana </a:t>
            </a:r>
            <a:r>
              <a:rPr lang="pl-PL" sz="2600" b="1" dirty="0" err="1">
                <a:solidFill>
                  <a:schemeClr val="tx2"/>
                </a:solidFill>
                <a:ea typeface="+mj-ea"/>
              </a:rPr>
              <a:t>Suckera</a:t>
            </a:r>
            <a:r>
              <a:rPr lang="pl-PL" sz="2600" b="1" dirty="0">
                <a:solidFill>
                  <a:schemeClr val="tx2"/>
                </a:solidFill>
                <a:ea typeface="+mj-ea"/>
              </a:rPr>
              <a:t> z 1903r. Zielona Góra</a:t>
            </a:r>
          </a:p>
          <a:p>
            <a:pPr algn="ctr" eaLnBrk="1" hangingPunct="1">
              <a:defRPr/>
            </a:pPr>
            <a:r>
              <a:rPr lang="pl-PL" sz="2600" b="1" dirty="0">
                <a:solidFill>
                  <a:schemeClr val="tx2"/>
                </a:solidFill>
                <a:ea typeface="+mj-ea"/>
              </a:rPr>
              <a:t>październik 2017</a:t>
            </a:r>
          </a:p>
        </p:txBody>
      </p:sp>
      <p:pic>
        <p:nvPicPr>
          <p:cNvPr id="11" name="Obraz 10" descr="Resized_20171018_124925_417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1341438"/>
            <a:ext cx="3509963" cy="4679950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 descr="received_92787391069458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175" y="4005263"/>
            <a:ext cx="3817938" cy="2544762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logo - budowlanka_zsb w p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123601" cy="811923"/>
          </a:xfrm>
          <a:prstGeom prst="rect">
            <a:avLst/>
          </a:prstGeom>
        </p:spPr>
      </p:pic>
      <p:pic>
        <p:nvPicPr>
          <p:cNvPr id="9" name="Obraz 8" descr="22853219_1949839261905403_483236409515803853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772816"/>
            <a:ext cx="3455988" cy="2592387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590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C23634-2915-443E-96F7-FCCF3FC0A36A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250825" y="260350"/>
            <a:ext cx="8893175" cy="2232025"/>
          </a:xfrm>
        </p:spPr>
        <p:txBody>
          <a:bodyPr/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pl-PL" altLang="pl-P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ARCHITEKTURY 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pl-PL" altLang="pl-P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KRAJOBRAZU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ROZSZERZENIEM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PROJEKTOWANIE OGRODÓW I WIZUALIZACJE 3D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2852936"/>
            <a:ext cx="9144000" cy="27860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MOŻLIWE ZATRUDNIENIE: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l-PL" altLang="pl-PL" sz="2000" b="1" dirty="0">
              <a:latin typeface="Arial" charset="0"/>
              <a:cs typeface="Arial" charset="0"/>
            </a:endParaRPr>
          </a:p>
          <a:p>
            <a:pPr marL="2244725" indent="-7239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firmy zajmujące się produkcją roślinną</a:t>
            </a:r>
          </a:p>
          <a:p>
            <a:pPr marL="2244725" indent="-7239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biura projektowe</a:t>
            </a:r>
          </a:p>
          <a:p>
            <a:pPr marL="2244725" indent="-7239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urzędy administracji publicznej</a:t>
            </a:r>
          </a:p>
          <a:p>
            <a:pPr marL="2244725" indent="-7239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własna działalność gospodarcza</a:t>
            </a:r>
          </a:p>
          <a:p>
            <a:pPr marL="2244725" indent="-7239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b="1" dirty="0">
                <a:latin typeface="Arial" charset="0"/>
                <a:cs typeface="Arial" charset="0"/>
              </a:rPr>
              <a:t>kwalifikacje rolnicze</a:t>
            </a: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6046077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157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C23634-2915-443E-96F7-FCCF3FC0A36A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250825" y="260350"/>
            <a:ext cx="8893175" cy="1152525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pl-PL" altLang="pl-P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ARCHITEKTURY KRAJOBRAZU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egzaminy i umiejętności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51520" y="1628800"/>
            <a:ext cx="8640960" cy="4545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Uczeń w trakcie trwania nauki zdaje dwa egzaminy zawodowe: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>
                <a:solidFill>
                  <a:srgbClr val="FF0000"/>
                </a:solidFill>
              </a:rPr>
              <a:t>RL.21 Projektowanie, urządzanie i pielęgnacja roślinnych obiektów architektury krajobrazu</a:t>
            </a:r>
          </a:p>
          <a:p>
            <a:pPr algn="ctr">
              <a:lnSpc>
                <a:spcPct val="150000"/>
              </a:lnSpc>
              <a:buNone/>
            </a:pPr>
            <a:r>
              <a:rPr lang="pl-PL" b="1" dirty="0">
                <a:solidFill>
                  <a:srgbClr val="FF0000"/>
                </a:solidFill>
              </a:rPr>
              <a:t>RL.22 Organizacja prac związanych z budową oraz konserwacją obiektów małej architektury krajobrazu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Potwierdzone świadectwem kwalifikacji oraz uzyska tytuł TECHNIKA</a:t>
            </a:r>
          </a:p>
          <a:p>
            <a:pPr algn="ctr">
              <a:lnSpc>
                <a:spcPct val="150000"/>
              </a:lnSpc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rgbClr val="0070C0"/>
                </a:solidFill>
              </a:rPr>
              <a:t>Zdobędzie również umiejętności: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1700" dirty="0"/>
              <a:t>Związane z dobieraniem gatunków roślin pasujących do oczekiwań klienta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1700" dirty="0"/>
              <a:t>Wykonywania  kalkulacji kosztów prac związanych z zagospodarowaniem terenu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1700" dirty="0"/>
              <a:t>Projektowaniem i wykonywaniem obiektów małej architektury</a:t>
            </a: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6046077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062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5C23634-2915-443E-96F7-FCCF3FC0A36A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250825" y="260350"/>
            <a:ext cx="8893175" cy="1152525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 typeface="Wingdings 3" panose="05040102010807070707" pitchFamily="18" charset="2"/>
              <a:buNone/>
            </a:pPr>
            <a:r>
              <a:rPr lang="pl-PL" altLang="pl-PL" sz="3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ARCHITEKTURY KRAJOBRAZU</a:t>
            </a:r>
          </a:p>
          <a:p>
            <a:pPr algn="ctr" eaLnBrk="1" hangingPunct="1"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ROZSZERZENIEM</a:t>
            </a:r>
          </a:p>
          <a:p>
            <a:pPr algn="ctr" eaLnBrk="1" hangingPunct="1"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PROJEKTOWANIE OGRODÓW I WIZUALIZACJE 3D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1560" y="2204864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pl-PL" sz="2000" b="1" dirty="0"/>
          </a:p>
          <a:p>
            <a:pPr>
              <a:buNone/>
            </a:pPr>
            <a:r>
              <a:rPr lang="pl-PL" sz="2000" b="1" dirty="0"/>
              <a:t>Rozszerzenie obejmuje :</a:t>
            </a:r>
          </a:p>
          <a:p>
            <a:pPr>
              <a:buNone/>
            </a:pPr>
            <a:endParaRPr lang="pl-PL" sz="2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pl-PL" sz="2000" dirty="0"/>
              <a:t>1. </a:t>
            </a:r>
            <a:r>
              <a:rPr lang="pl-PL" sz="2000" b="1" dirty="0"/>
              <a:t>Projektowanie ogrodów </a:t>
            </a:r>
            <a:r>
              <a:rPr lang="pl-PL" sz="2000" dirty="0"/>
              <a:t>za pomocą programu do projektowania dostępnego w pracowniach szkolnych</a:t>
            </a:r>
          </a:p>
          <a:p>
            <a:pPr>
              <a:buNone/>
            </a:pPr>
            <a:endParaRPr lang="pl-PL" sz="2000" dirty="0"/>
          </a:p>
          <a:p>
            <a:pPr>
              <a:buNone/>
            </a:pPr>
            <a:r>
              <a:rPr lang="pl-PL" sz="2000" dirty="0"/>
              <a:t>2. Wykonywanie </a:t>
            </a:r>
            <a:r>
              <a:rPr lang="pl-PL" sz="2000" b="1" dirty="0"/>
              <a:t>wizualizacj</a:t>
            </a:r>
            <a:r>
              <a:rPr lang="pl-PL" sz="2000" dirty="0"/>
              <a:t>i ogrodów w formacie </a:t>
            </a:r>
            <a:r>
              <a:rPr lang="pl-PL" sz="2000" b="1" dirty="0"/>
              <a:t>3D</a:t>
            </a:r>
            <a:r>
              <a:rPr lang="pl-PL" sz="2000" dirty="0"/>
              <a:t> za pomocą nowoczesnego oprogramowania</a:t>
            </a: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6046077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156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21F020-A4C7-4848-8C09-1DB0D38813D8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Tytuł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3455988" cy="9508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praktyczne </a:t>
            </a:r>
            <a:b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b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warsztaty </a:t>
            </a:r>
            <a:r>
              <a:rPr lang="pl-PL" altLang="pl-PL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terrarystyczne</a:t>
            </a:r>
            <a:endParaRPr lang="pl-PL" alt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5220072" y="5229200"/>
            <a:ext cx="345638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Warsztaty florystyczne</a:t>
            </a:r>
          </a:p>
        </p:txBody>
      </p:sp>
      <p:pic>
        <p:nvPicPr>
          <p:cNvPr id="7" name="Obraz 6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6046077"/>
            <a:ext cx="2123601" cy="811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644844" cy="3143272"/>
          </a:xfrm>
          <a:prstGeom prst="rect">
            <a:avLst/>
          </a:prstGeom>
          <a:noFill/>
          <a:ln w="38100">
            <a:solidFill>
              <a:srgbClr val="66FFCC"/>
            </a:solidFill>
            <a:miter lim="800000"/>
            <a:headEnd/>
            <a:tailEnd/>
          </a:ln>
          <a:effectLst/>
        </p:spPr>
      </p:pic>
      <p:pic>
        <p:nvPicPr>
          <p:cNvPr id="1028" name="Picture 4" descr="Obraz może zawierać: co najmniej jedna osoba, ludzie siedzą i jedzen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14290"/>
            <a:ext cx="1806489" cy="2428892"/>
          </a:xfrm>
          <a:prstGeom prst="rect">
            <a:avLst/>
          </a:prstGeom>
          <a:noFill/>
          <a:ln w="38100">
            <a:solidFill>
              <a:srgbClr val="66FFCC"/>
            </a:solidFill>
          </a:ln>
        </p:spPr>
      </p:pic>
      <p:pic>
        <p:nvPicPr>
          <p:cNvPr id="1030" name="Picture 6" descr="Obraz może zawierać: 1 osoba, st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428604"/>
            <a:ext cx="1585000" cy="28177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32" name="Picture 8" descr="Obraz może zawierać: 2 osoby, uśmiechnięci ludz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928934"/>
            <a:ext cx="3857652" cy="2286016"/>
          </a:xfrm>
          <a:prstGeom prst="rect">
            <a:avLst/>
          </a:prstGeom>
          <a:noFill/>
          <a:ln w="38100">
            <a:solidFill>
              <a:srgbClr val="74D1E4"/>
            </a:solidFill>
          </a:ln>
        </p:spPr>
      </p:pic>
    </p:spTree>
  </p:cSld>
  <p:clrMapOvr>
    <a:masterClrMapping/>
  </p:clrMapOvr>
  <p:transition spd="med" advClick="0" advTm="520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B09CA-3885-465B-A693-2EE76A725ABB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476250"/>
            <a:ext cx="9144000" cy="23495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ELEKTRYK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ROZSZERZENIEM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INSTALACJE INTELIGENTNE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pl-PL" alt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9" name="Prostokąt 2"/>
          <p:cNvSpPr>
            <a:spLocks noChangeArrowheads="1"/>
          </p:cNvSpPr>
          <p:nvPr/>
        </p:nvSpPr>
        <p:spPr bwMode="auto">
          <a:xfrm>
            <a:off x="468313" y="2420938"/>
            <a:ext cx="799147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MOŻLIWE ZATRUDNIENIE:</a:t>
            </a:r>
          </a:p>
          <a:p>
            <a:pPr algn="ctr" eaLnBrk="1" hangingPunct="1">
              <a:buFont typeface="Arial" charset="0"/>
              <a:buNone/>
              <a:defRPr/>
            </a:pPr>
            <a:endParaRPr lang="pl-PL" altLang="pl-PL" sz="2000" b="1" dirty="0">
              <a:latin typeface="Arial" charset="0"/>
              <a:cs typeface="Arial" charset="0"/>
            </a:endParaRPr>
          </a:p>
          <a:p>
            <a:pPr marL="1792288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firmy zajmujące się wykonywaniem</a:t>
            </a:r>
            <a:br>
              <a:rPr lang="pl-PL" altLang="pl-PL" sz="2000" b="1" dirty="0">
                <a:latin typeface="Arial" charset="0"/>
                <a:cs typeface="Arial" charset="0"/>
              </a:rPr>
            </a:br>
            <a:r>
              <a:rPr lang="pl-PL" altLang="pl-PL" sz="2000" b="1" dirty="0">
                <a:latin typeface="Arial" charset="0"/>
                <a:cs typeface="Arial" charset="0"/>
              </a:rPr>
              <a:t>sieci i instalacji elektrycznych</a:t>
            </a:r>
          </a:p>
          <a:p>
            <a:pPr marL="1792288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biura projektowe</a:t>
            </a:r>
          </a:p>
          <a:p>
            <a:pPr marL="1792288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urzędy administracji publicznej</a:t>
            </a:r>
          </a:p>
          <a:p>
            <a:pPr marL="1792288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zakłady energetyczne i produkcyjne</a:t>
            </a:r>
          </a:p>
          <a:p>
            <a:pPr marL="1792288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l-PL" altLang="pl-PL" sz="2000" b="1" dirty="0">
                <a:latin typeface="Arial" charset="0"/>
                <a:cs typeface="Arial" charset="0"/>
              </a:rPr>
              <a:t>własna działalność gospodarcza</a:t>
            </a:r>
          </a:p>
          <a:p>
            <a:pPr eaLnBrk="1" hangingPunct="1">
              <a:defRPr/>
            </a:pPr>
            <a:endParaRPr lang="pl-PL" altLang="pl-PL" b="1" dirty="0">
              <a:latin typeface="Arial" charset="0"/>
              <a:cs typeface="Arial" charset="0"/>
            </a:endParaRP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062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B09CA-3885-465B-A693-2EE76A725ABB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26841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ELEKTRYK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egzaminy i kwalifikacje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Prostokąt 2"/>
          <p:cNvSpPr>
            <a:spLocks noChangeArrowheads="1"/>
          </p:cNvSpPr>
          <p:nvPr/>
        </p:nvSpPr>
        <p:spPr bwMode="auto">
          <a:xfrm>
            <a:off x="251520" y="1412776"/>
            <a:ext cx="8640959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Uczeń w trakcie trwania nauki zdaje dwa egzaminy zawodowe:</a:t>
            </a:r>
          </a:p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b="1" dirty="0">
                <a:solidFill>
                  <a:srgbClr val="FF0000"/>
                </a:solidFill>
              </a:rPr>
              <a:t>EE.05 </a:t>
            </a:r>
            <a:r>
              <a:rPr lang="pl-PL" b="1" dirty="0">
                <a:solidFill>
                  <a:srgbClr val="FF0000"/>
                </a:solidFill>
              </a:rPr>
              <a:t>Montaż, uruchamianie i konserwacja instalacji, maszyn i urządzeń elektrycznych </a:t>
            </a:r>
          </a:p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b="1" dirty="0">
                <a:solidFill>
                  <a:srgbClr val="FF0000"/>
                </a:solidFill>
              </a:rPr>
              <a:t>EE.26 </a:t>
            </a:r>
            <a:r>
              <a:rPr lang="pl-PL" b="1" dirty="0">
                <a:solidFill>
                  <a:srgbClr val="FF0000"/>
                </a:solidFill>
              </a:rPr>
              <a:t>Eksploatacja maszyn, urządzeń i instalacji elektrycznych</a:t>
            </a:r>
          </a:p>
          <a:p>
            <a:pPr algn="ctr">
              <a:lnSpc>
                <a:spcPct val="150000"/>
              </a:lnSpc>
            </a:pPr>
            <a:r>
              <a:rPr lang="pl-PL" dirty="0"/>
              <a:t>Potwierdzone świadectwem kwalifikacji oraz uzyska tytuł TECHNIKA</a:t>
            </a:r>
          </a:p>
          <a:p>
            <a:pPr algn="ctr">
              <a:lnSpc>
                <a:spcPct val="150000"/>
              </a:lnSpc>
            </a:pPr>
            <a:endParaRPr lang="pl-PL" dirty="0"/>
          </a:p>
          <a:p>
            <a:pPr marL="0" indent="0">
              <a:lnSpc>
                <a:spcPct val="150000"/>
              </a:lnSpc>
              <a:buNone/>
            </a:pPr>
            <a:r>
              <a:rPr lang="pl-PL" b="1" dirty="0">
                <a:solidFill>
                  <a:srgbClr val="0070C0"/>
                </a:solidFill>
              </a:rPr>
              <a:t>Zdobędzie również umiejętności: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Pracy w zespole projektowym i roboczym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Rozwiązywania problemów związanych z obsługą i eksploatacją maszyn i urządzeń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dirty="0"/>
              <a:t>Montażu instalacji elektrycznych i rozwiązań domów inteligentnych</a:t>
            </a:r>
          </a:p>
          <a:p>
            <a:pPr>
              <a:buNone/>
            </a:pPr>
            <a:endParaRPr lang="pl-PL" sz="2000" dirty="0"/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endParaRPr lang="pl-PL" altLang="pl-PL" sz="2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pl-PL" altLang="pl-PL" b="1" dirty="0">
              <a:latin typeface="Arial" charset="0"/>
              <a:cs typeface="Arial" charset="0"/>
            </a:endParaRP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14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4B09CA-3885-465B-A693-2EE76A725ABB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170021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 ELEKTRYK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ROZSZERZENIEM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pl-PL" alt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INSTALACJE INTELIGENTNE</a:t>
            </a:r>
            <a:endParaRPr lang="pl-PL" altLang="pl-PL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Prostokąt 2"/>
          <p:cNvSpPr>
            <a:spLocks noChangeArrowheads="1"/>
          </p:cNvSpPr>
          <p:nvPr/>
        </p:nvSpPr>
        <p:spPr bwMode="auto">
          <a:xfrm>
            <a:off x="468313" y="1916832"/>
            <a:ext cx="799147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l-PL" altLang="pl-PL" sz="2000" b="1" dirty="0"/>
              <a:t>Rozszerzenie obejmuje:</a:t>
            </a:r>
          </a:p>
          <a:p>
            <a:pPr marL="274320" indent="-274320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endParaRPr lang="pl-PL" altLang="pl-PL" sz="2000" b="1" dirty="0"/>
          </a:p>
          <a:p>
            <a:pPr marL="457200" indent="-457200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AutoNum type="arabicPeriod"/>
              <a:defRPr/>
            </a:pPr>
            <a:r>
              <a:rPr lang="pl-PL" altLang="pl-PL" sz="2000" dirty="0"/>
              <a:t>Szkolenia, zajęcia praktyczne, wykłady i projekty w pracowniach elektrycznych obejmujące zapoznanie z działem </a:t>
            </a:r>
            <a:r>
              <a:rPr lang="pl-PL" altLang="pl-PL" sz="2000" b="1" dirty="0"/>
              <a:t>instalacji inteligentnych</a:t>
            </a:r>
            <a:r>
              <a:rPr lang="pl-PL" altLang="pl-PL" sz="2000" dirty="0"/>
              <a:t>, które coraz częściej pojawiają się w życiu codziennym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endParaRPr lang="pl-PL" sz="2000" dirty="0"/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endParaRPr lang="pl-PL" sz="2000" b="1" dirty="0">
              <a:solidFill>
                <a:srgbClr val="FF0000"/>
              </a:solidFill>
            </a:endParaRP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None/>
              <a:defRPr/>
            </a:pPr>
            <a:endParaRPr lang="pl-PL" altLang="pl-PL" sz="2000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pl-PL" altLang="pl-PL" b="1" dirty="0">
              <a:latin typeface="Arial" charset="0"/>
              <a:cs typeface="Arial" charset="0"/>
            </a:endParaRP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188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4EC6FA-7F50-45E3-B15E-4EE27AAF74A7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23" name="Tytuł 1"/>
          <p:cNvSpPr>
            <a:spLocks noGrp="1"/>
          </p:cNvSpPr>
          <p:nvPr>
            <p:ph type="title" idx="4294967295"/>
          </p:nvPr>
        </p:nvSpPr>
        <p:spPr>
          <a:xfrm>
            <a:off x="2357422" y="4286256"/>
            <a:ext cx="3571900" cy="104139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l-PL" alt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praktyczne i warsztaty w pracowni szkolnej</a:t>
            </a:r>
          </a:p>
        </p:txBody>
      </p:sp>
      <p:pic>
        <p:nvPicPr>
          <p:cNvPr id="30724" name="Obraz 6" descr="el (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28604"/>
            <a:ext cx="4175894" cy="2772728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123601" cy="811923"/>
          </a:xfrm>
          <a:prstGeom prst="rect">
            <a:avLst/>
          </a:prstGeom>
        </p:spPr>
      </p:pic>
      <p:pic>
        <p:nvPicPr>
          <p:cNvPr id="6146" name="Picture 2" descr="Obraz może zawierać: 1 osoba, sto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286124"/>
            <a:ext cx="2214577" cy="3143271"/>
          </a:xfrm>
          <a:prstGeom prst="rect">
            <a:avLst/>
          </a:prstGeom>
          <a:noFill/>
          <a:ln w="38100">
            <a:solidFill>
              <a:srgbClr val="74D1E4"/>
            </a:solidFill>
          </a:ln>
        </p:spPr>
      </p:pic>
      <p:pic>
        <p:nvPicPr>
          <p:cNvPr id="6150" name="Picture 6" descr="Brak dostępnego opisu zdjęcia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14752"/>
            <a:ext cx="2071702" cy="2762270"/>
          </a:xfrm>
          <a:prstGeom prst="rect">
            <a:avLst/>
          </a:prstGeom>
          <a:noFill/>
          <a:ln w="38100">
            <a:solidFill>
              <a:srgbClr val="51F961"/>
            </a:solidFill>
          </a:ln>
        </p:spPr>
      </p:pic>
      <p:pic>
        <p:nvPicPr>
          <p:cNvPr id="6148" name="Picture 4" descr="Obraz może zawierać: co najmniej jedna osoba, tabela i w budynk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000108"/>
            <a:ext cx="2035983" cy="2714644"/>
          </a:xfrm>
          <a:prstGeom prst="rect">
            <a:avLst/>
          </a:prstGeom>
          <a:noFill/>
          <a:ln w="38100">
            <a:solidFill>
              <a:srgbClr val="66FFCC"/>
            </a:solidFill>
          </a:ln>
        </p:spPr>
      </p:pic>
    </p:spTree>
  </p:cSld>
  <p:clrMapOvr>
    <a:masterClrMapping/>
  </p:clrMapOvr>
  <p:transition spd="med" advClick="0" advTm="426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873C2-2811-4357-A8A7-D40A436A30E4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  <p:sp>
        <p:nvSpPr>
          <p:cNvPr id="4" name="Prostokąt 3"/>
          <p:cNvSpPr/>
          <p:nvPr/>
        </p:nvSpPr>
        <p:spPr>
          <a:xfrm>
            <a:off x="467544" y="1412776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eaLnBrk="1" hangingPunct="1">
              <a:buFontTx/>
              <a:buAutoNum type="arabicPeriod"/>
              <a:defRPr/>
            </a:pPr>
            <a:r>
              <a:rPr lang="pl-PL" altLang="pl-PL" sz="2400" b="1">
                <a:solidFill>
                  <a:srgbClr val="0070C0"/>
                </a:solidFill>
              </a:rPr>
              <a:t>Technikum Budowlane</a:t>
            </a:r>
          </a:p>
          <a:p>
            <a:pPr marL="514350" lvl="0" indent="-514350" eaLnBrk="1" hangingPunct="1">
              <a:buFontTx/>
              <a:buAutoNum type="arabicPeriod"/>
              <a:defRPr/>
            </a:pPr>
            <a:endParaRPr lang="pl-PL" altLang="pl-PL" b="1"/>
          </a:p>
          <a:p>
            <a:pPr marL="514350" lvl="0" indent="-514350" eaLnBrk="1" hangingPunct="1">
              <a:buFont typeface="Wingdings" pitchFamily="2" charset="2"/>
              <a:buChar char="q"/>
              <a:defRPr/>
            </a:pPr>
            <a:r>
              <a:rPr lang="pl-PL" altLang="pl-PL" b="1"/>
              <a:t>5-letnie technikum na podbudowie szkoły podstawowej</a:t>
            </a:r>
          </a:p>
          <a:p>
            <a:pPr lvl="0" eaLnBrk="1" hangingPunct="1">
              <a:defRPr/>
            </a:pPr>
            <a:endParaRPr lang="pl-PL" altLang="pl-PL" b="1"/>
          </a:p>
          <a:p>
            <a:pPr marL="514350" lvl="0" indent="-514350" eaLnBrk="1" hangingPunct="1">
              <a:defRPr/>
            </a:pPr>
            <a:endParaRPr lang="pl-PL" altLang="pl-PL" b="1"/>
          </a:p>
          <a:p>
            <a:pPr marL="514350" lvl="0" indent="-514350" algn="ctr" eaLnBrk="1" hangingPunct="1">
              <a:defRPr/>
            </a:pPr>
            <a:r>
              <a:rPr lang="pl-PL" altLang="pl-PL" b="1"/>
              <a:t>W trakcie nauki egzaminy zawodowe potwierdzające kwalifikacje </a:t>
            </a:r>
          </a:p>
          <a:p>
            <a:pPr marL="514350" lvl="0" indent="-514350" algn="ctr" eaLnBrk="1" hangingPunct="1">
              <a:defRPr/>
            </a:pPr>
            <a:r>
              <a:rPr lang="pl-PL" altLang="pl-PL" b="1"/>
              <a:t>w zawodzie oraz egzamin maturalny po zakończeniu etapu kształcenia.</a:t>
            </a:r>
          </a:p>
          <a:p>
            <a:pPr marL="514350" lvl="0" indent="-514350" algn="ctr" eaLnBrk="1" hangingPunct="1">
              <a:defRPr/>
            </a:pPr>
            <a:endParaRPr lang="pl-PL" altLang="pl-PL" b="1"/>
          </a:p>
          <a:p>
            <a:pPr marL="514350" lvl="0" indent="-514350" eaLnBrk="1" hangingPunct="1">
              <a:buFont typeface="Wingdings" pitchFamily="2" charset="2"/>
              <a:buChar char="q"/>
              <a:defRPr/>
            </a:pPr>
            <a:endParaRPr lang="pl-PL" altLang="pl-PL" b="1"/>
          </a:p>
          <a:p>
            <a:pPr marL="514350" lvl="0" indent="-514350" eaLnBrk="1" hangingPunct="1">
              <a:defRPr/>
            </a:pPr>
            <a:r>
              <a:rPr lang="pl-PL" altLang="pl-PL" sz="2400" b="1">
                <a:solidFill>
                  <a:srgbClr val="0070C0"/>
                </a:solidFill>
              </a:rPr>
              <a:t>2. Branżowa Szkoła Zawodowa</a:t>
            </a:r>
          </a:p>
          <a:p>
            <a:pPr marL="514350" lvl="0" indent="-514350" eaLnBrk="1" hangingPunct="1">
              <a:defRPr/>
            </a:pPr>
            <a:endParaRPr lang="pl-PL" altLang="pl-PL" b="1"/>
          </a:p>
          <a:p>
            <a:pPr marL="514350" lvl="0" indent="-514350" eaLnBrk="1" hangingPunct="1">
              <a:buFont typeface="Wingdings" pitchFamily="2" charset="2"/>
              <a:buChar char="q"/>
              <a:defRPr/>
            </a:pPr>
            <a:r>
              <a:rPr lang="pl-PL" altLang="pl-PL" b="1"/>
              <a:t>3-letnia szkoła branżowa na podbudowie szkoły podstawowej</a:t>
            </a:r>
          </a:p>
          <a:p>
            <a:pPr lvl="0" eaLnBrk="1" hangingPunct="1">
              <a:defRPr/>
            </a:pPr>
            <a:endParaRPr lang="pl-PL" altLang="pl-PL" b="1"/>
          </a:p>
          <a:p>
            <a:pPr marL="514350" lvl="0" indent="-514350" algn="ctr" eaLnBrk="1" hangingPunct="1">
              <a:defRPr/>
            </a:pPr>
            <a:r>
              <a:rPr lang="pl-PL" altLang="pl-PL" b="1"/>
              <a:t>Na koniec etapu kształcenia egzamin potwierdzający kwalifikacje </a:t>
            </a:r>
          </a:p>
          <a:p>
            <a:pPr marL="514350" lvl="0" indent="-514350" algn="ctr" eaLnBrk="1" hangingPunct="1">
              <a:defRPr/>
            </a:pPr>
            <a:r>
              <a:rPr lang="pl-PL" altLang="pl-PL" b="1"/>
              <a:t>w zawodzie lub egzamin czeladniczy.</a:t>
            </a:r>
            <a:endParaRPr lang="pl-PL" altLang="pl-PL" b="1" dirty="0"/>
          </a:p>
        </p:txBody>
      </p:sp>
      <p:sp>
        <p:nvSpPr>
          <p:cNvPr id="5" name="Tytuł 2"/>
          <p:cNvSpPr txBox="1">
            <a:spLocks/>
          </p:cNvSpPr>
          <p:nvPr/>
        </p:nvSpPr>
        <p:spPr bwMode="auto">
          <a:xfrm>
            <a:off x="2627784" y="260350"/>
            <a:ext cx="6070128" cy="9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System szkolenia zawodowego</a:t>
            </a:r>
            <a:endParaRPr kumimoji="0" lang="pl-PL" altLang="pl-P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68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Zapraszamy do Budowlanki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sz="3600" dirty="0"/>
              <a:t> </a:t>
            </a:r>
            <a:r>
              <a:rPr lang="pl-PL" sz="2400" dirty="0"/>
              <a:t>Strona internetowa: </a:t>
            </a:r>
            <a:r>
              <a:rPr lang="pl-PL" sz="2400" dirty="0">
                <a:hlinkClick r:id="rId2"/>
              </a:rPr>
              <a:t>http://www.zsb.pila.pl/</a:t>
            </a:r>
            <a:endParaRPr lang="pl-PL" sz="2400" dirty="0"/>
          </a:p>
          <a:p>
            <a:pPr>
              <a:buNone/>
            </a:pPr>
            <a:r>
              <a:rPr lang="pl-PL" sz="2400" dirty="0"/>
              <a:t> </a:t>
            </a:r>
            <a:r>
              <a:rPr lang="pl-PL" sz="2400" dirty="0" err="1"/>
              <a:t>Facebook</a:t>
            </a:r>
            <a:r>
              <a:rPr lang="pl-PL" sz="2400" dirty="0"/>
              <a:t> - </a:t>
            </a:r>
            <a:r>
              <a:rPr lang="pl-PL" sz="2400" b="1" dirty="0">
                <a:hlinkClick r:id="rId3"/>
              </a:rPr>
              <a:t>Budowlanka Piła</a:t>
            </a:r>
            <a:endParaRPr lang="pl-PL" sz="2400" b="1" dirty="0"/>
          </a:p>
          <a:p>
            <a:pPr>
              <a:buNone/>
            </a:pPr>
            <a:r>
              <a:rPr lang="pl-PL" sz="2400" b="1" dirty="0">
                <a:hlinkClick r:id="rId4" tooltip="https://www.youtube.com/channel/uci90taxpqsqbvmbhokabdkw"/>
              </a:rPr>
              <a:t> Budowlanka TV</a:t>
            </a:r>
            <a:r>
              <a:rPr lang="pl-PL" sz="2400" b="1" dirty="0"/>
              <a:t> </a:t>
            </a:r>
            <a:r>
              <a:rPr lang="pl-PL" sz="2400" b="1" dirty="0">
                <a:solidFill>
                  <a:srgbClr val="FF0000"/>
                </a:solidFill>
              </a:rPr>
              <a:t>– </a:t>
            </a:r>
            <a:r>
              <a:rPr lang="pl-PL" sz="2400" b="1" dirty="0" err="1">
                <a:solidFill>
                  <a:srgbClr val="FF0000"/>
                </a:solidFill>
              </a:rPr>
              <a:t>YouTube</a:t>
            </a:r>
            <a:endParaRPr lang="pl-PL" sz="24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ZSP Nr3, ul.Kilińskiego 16, 64-920 Piła, (67)212 61 81, www.zsp3.pila.pl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3E811-D836-4A38-8342-F5D4CBA11881}" type="slidenum">
              <a:rPr lang="pl-PL" altLang="pl-PL" smtClean="0"/>
              <a:pPr>
                <a:defRPr/>
              </a:pPr>
              <a:t>30</a:t>
            </a:fld>
            <a:endParaRPr lang="pl-PL" altLang="pl-PL"/>
          </a:p>
        </p:txBody>
      </p:sp>
      <p:pic>
        <p:nvPicPr>
          <p:cNvPr id="7" name="Obraz 6" descr="logo - budowlanka_zsb w p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857760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1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990600"/>
          </a:xfrm>
        </p:spPr>
        <p:txBody>
          <a:bodyPr/>
          <a:lstStyle/>
          <a:p>
            <a:pPr algn="ctr" eaLnBrk="1" hangingPunct="1"/>
            <a:r>
              <a:rPr lang="pl-PL" altLang="pl-P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BRANŻOWA SZKOŁA I STOPNIA</a:t>
            </a:r>
          </a:p>
        </p:txBody>
      </p:sp>
      <p:sp>
        <p:nvSpPr>
          <p:cNvPr id="39939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F62FAD-ACE5-4A59-A101-1933AB06A61A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3" descr="stolar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0" y="1341438"/>
            <a:ext cx="2808288" cy="1754187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malowanie-scian-w-zlobku-przedszkolu-klubie-maluch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88" y="3860800"/>
            <a:ext cx="2952750" cy="1711325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pobrany pl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363" y="1341438"/>
            <a:ext cx="2827337" cy="1727200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pobrany plik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8038" y="3860800"/>
            <a:ext cx="2555875" cy="1685925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 descr="pobrany pli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325" y="3860800"/>
            <a:ext cx="2519363" cy="1692275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 descr="logo - budowlanka_zsb w pil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805264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5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ytuł 5"/>
          <p:cNvSpPr>
            <a:spLocks noGrp="1"/>
          </p:cNvSpPr>
          <p:nvPr>
            <p:ph type="title"/>
          </p:nvPr>
        </p:nvSpPr>
        <p:spPr>
          <a:xfrm>
            <a:off x="1835696" y="476672"/>
            <a:ext cx="6851104" cy="692150"/>
          </a:xfrm>
        </p:spPr>
        <p:txBody>
          <a:bodyPr/>
          <a:lstStyle/>
          <a:p>
            <a:pPr algn="ctr" eaLnBrk="1" hangingPunct="1"/>
            <a:r>
              <a:rPr lang="pl-PL" altLang="pl-P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KLASA WIELOZAWODOWA  </a:t>
            </a:r>
          </a:p>
        </p:txBody>
      </p:sp>
      <p:sp>
        <p:nvSpPr>
          <p:cNvPr id="40963" name="Symbol zastępczy numeru slajdu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724163A-7BD1-43B1-AFD2-19EF711DA252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27642"/>
              </p:ext>
            </p:extLst>
          </p:nvPr>
        </p:nvGraphicFramePr>
        <p:xfrm>
          <a:off x="539750" y="1296524"/>
          <a:ext cx="8208964" cy="49091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903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2000" kern="1200" dirty="0">
                          <a:solidFill>
                            <a:schemeClr val="tx1"/>
                          </a:solidFill>
                        </a:rPr>
                        <a:t>ELEKTRYK</a:t>
                      </a:r>
                      <a:endParaRPr kumimoji="0" lang="pl-PL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l-PL" sz="2000" kern="1200" dirty="0">
                          <a:solidFill>
                            <a:schemeClr val="tx1"/>
                          </a:solidFill>
                        </a:rPr>
                        <a:t>MONTER ZABUDOWY I ROBÓT WYKOŃCZENIOWYCH </a:t>
                      </a:r>
                    </a:p>
                    <a:p>
                      <a:pPr marL="0" algn="ctr" rtl="0" eaLnBrk="1" latinLnBrk="0" hangingPunct="1"/>
                      <a:r>
                        <a:rPr kumimoji="0" lang="pl-PL" sz="2000" kern="1200" dirty="0">
                          <a:solidFill>
                            <a:schemeClr val="tx1"/>
                          </a:solidFill>
                        </a:rPr>
                        <a:t>W BUDOWNICTWIE</a:t>
                      </a:r>
                      <a:endParaRPr kumimoji="0" lang="pl-PL" sz="2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39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2400" dirty="0"/>
                        <a:t>Zajęcia praktyczne w brygadzie szkolnej </a:t>
                      </a:r>
                    </a:p>
                    <a:p>
                      <a:pPr algn="ctr">
                        <a:buNone/>
                      </a:pPr>
                      <a:r>
                        <a:rPr lang="pl-PL" sz="2400" dirty="0"/>
                        <a:t>lub w największych firmach w regionie.</a:t>
                      </a:r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marT="45712" marB="45712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942">
                <a:tc gridSpan="2">
                  <a:txBody>
                    <a:bodyPr/>
                    <a:lstStyle/>
                    <a:p>
                      <a:pPr marL="566737" marR="0" indent="-45720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altLang="pl-PL" sz="1800" dirty="0"/>
                        <a:t>MOŻLIWE ZATRUDNIENIE:</a:t>
                      </a:r>
                      <a:endParaRPr lang="pl-PL" altLang="pl-PL" sz="1800" b="1" dirty="0"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2" marB="45712"/>
                </a:tc>
                <a:tc hMerge="1">
                  <a:txBody>
                    <a:bodyPr/>
                    <a:lstStyle/>
                    <a:p>
                      <a:pPr marL="566737" indent="-457200">
                        <a:lnSpc>
                          <a:spcPct val="150000"/>
                        </a:lnSpc>
                        <a:buFontTx/>
                        <a:buAutoNum type="arabicPeriod"/>
                        <a:defRPr/>
                      </a:pPr>
                      <a:endParaRPr lang="pl-PL" altLang="pl-PL" sz="1800" b="1" dirty="0">
                        <a:latin typeface="Arial" charset="0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278">
                <a:tc>
                  <a:txBody>
                    <a:bodyPr/>
                    <a:lstStyle/>
                    <a:p>
                      <a:pPr marL="566737" indent="-457200">
                        <a:lnSpc>
                          <a:spcPct val="100000"/>
                        </a:lnSpc>
                        <a:buFontTx/>
                        <a:buAutoNum type="arabicPeriod"/>
                        <a:defRPr/>
                      </a:pPr>
                      <a:r>
                        <a:rPr lang="pl-PL" altLang="pl-PL" sz="1800" dirty="0"/>
                        <a:t>w firmach zajmujących wykonywaniem</a:t>
                      </a:r>
                      <a:r>
                        <a:rPr lang="pl-PL" altLang="pl-PL" sz="1800" baseline="0" dirty="0"/>
                        <a:t> sieci i instalacji elektrycznych </a:t>
                      </a:r>
                      <a:endParaRPr lang="pl-PL" altLang="pl-PL" sz="1800" dirty="0"/>
                    </a:p>
                    <a:p>
                      <a:pPr marL="566737" indent="-457200">
                        <a:lnSpc>
                          <a:spcPct val="100000"/>
                        </a:lnSpc>
                        <a:buFontTx/>
                        <a:buAutoNum type="arabicPeriod"/>
                        <a:defRPr/>
                      </a:pPr>
                      <a:r>
                        <a:rPr lang="pl-PL" altLang="pl-PL" sz="1800" dirty="0"/>
                        <a:t>w biurach projektowych</a:t>
                      </a:r>
                    </a:p>
                    <a:p>
                      <a:pPr marL="566737" indent="-457200">
                        <a:lnSpc>
                          <a:spcPct val="100000"/>
                        </a:lnSpc>
                        <a:buFontTx/>
                        <a:buAutoNum type="arabicPeriod"/>
                        <a:defRPr/>
                      </a:pPr>
                      <a:r>
                        <a:rPr lang="pl-PL" altLang="pl-PL" sz="1800" dirty="0"/>
                        <a:t>w urzędach administracji publicznej</a:t>
                      </a:r>
                    </a:p>
                    <a:p>
                      <a:pPr marL="566737" indent="-457200">
                        <a:lnSpc>
                          <a:spcPct val="100000"/>
                        </a:lnSpc>
                        <a:buFontTx/>
                        <a:buAutoNum type="arabicPeriod"/>
                        <a:defRPr/>
                      </a:pPr>
                      <a:r>
                        <a:rPr lang="pl-PL" altLang="pl-PL" sz="1800" dirty="0"/>
                        <a:t>własna działalność gospodarcza</a:t>
                      </a:r>
                      <a:endParaRPr lang="pl-PL" altLang="pl-PL" sz="1800" b="0" dirty="0"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2" marB="45712"/>
                </a:tc>
                <a:tc>
                  <a:txBody>
                    <a:bodyPr/>
                    <a:lstStyle/>
                    <a:p>
                      <a:pPr marL="566737" indent="-457200">
                        <a:lnSpc>
                          <a:spcPct val="100000"/>
                        </a:lnSpc>
                        <a:buFontTx/>
                        <a:buAutoNum type="arabicPeriod"/>
                        <a:defRPr/>
                      </a:pPr>
                      <a:r>
                        <a:rPr lang="pl-PL" altLang="pl-PL" sz="1800" dirty="0"/>
                        <a:t>w przedsiębiorstwach remontowo-budowlanych</a:t>
                      </a:r>
                    </a:p>
                    <a:p>
                      <a:pPr marL="566737" indent="-457200">
                        <a:lnSpc>
                          <a:spcPct val="100000"/>
                        </a:lnSpc>
                        <a:buFontTx/>
                        <a:buAutoNum type="arabicPeriod"/>
                        <a:defRPr/>
                      </a:pPr>
                      <a:r>
                        <a:rPr lang="pl-PL" altLang="pl-PL" sz="1800" dirty="0"/>
                        <a:t>własna działalność gospodarcza w zakresie remontów i prac</a:t>
                      </a:r>
                      <a:r>
                        <a:rPr lang="pl-PL" altLang="pl-PL" sz="1800" baseline="0" dirty="0"/>
                        <a:t> wykończeniowych</a:t>
                      </a:r>
                      <a:endParaRPr lang="pl-PL" altLang="pl-PL" sz="1800" b="0" dirty="0">
                        <a:latin typeface="Arial" charset="0"/>
                        <a:cs typeface="Arial" charset="0"/>
                      </a:endParaRPr>
                    </a:p>
                  </a:txBody>
                  <a:tcPr marL="91441" marR="91441" marT="45712" marB="4571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877272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14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4A6FB1-938B-438E-ABC0-7D432B0E9DCF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Tytuł 1"/>
          <p:cNvSpPr>
            <a:spLocks noGrp="1"/>
          </p:cNvSpPr>
          <p:nvPr>
            <p:ph type="title" idx="4294967295"/>
          </p:nvPr>
        </p:nvSpPr>
        <p:spPr>
          <a:xfrm>
            <a:off x="0" y="3640138"/>
            <a:ext cx="2774950" cy="2232025"/>
          </a:xfrm>
        </p:spPr>
        <p:txBody>
          <a:bodyPr/>
          <a:lstStyle/>
          <a:p>
            <a:pPr algn="ctr" eaLnBrk="1" hangingPunct="1"/>
            <a:r>
              <a:rPr lang="pl-PL" altLang="pl-P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Zajęcia praktyczne</a:t>
            </a:r>
            <a:br>
              <a:rPr lang="pl-PL" altLang="pl-P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altLang="pl-P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altLang="pl-P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PRACOWNIA ELEKTRYCZNA</a:t>
            </a:r>
          </a:p>
        </p:txBody>
      </p:sp>
      <p:pic>
        <p:nvPicPr>
          <p:cNvPr id="3584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5761038" cy="3240087"/>
          </a:xfr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176588"/>
            <a:ext cx="4211637" cy="3159125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logo - budowlanka_zsb w pi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88640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560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025E95-6E80-4D10-A686-9AFB15290684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2770" name="Tytuł 1"/>
          <p:cNvSpPr>
            <a:spLocks noGrp="1"/>
          </p:cNvSpPr>
          <p:nvPr>
            <p:ph type="title" idx="4294967295"/>
          </p:nvPr>
        </p:nvSpPr>
        <p:spPr>
          <a:xfrm>
            <a:off x="6211888" y="5084763"/>
            <a:ext cx="293211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Zajęcia praktyczne</a:t>
            </a:r>
            <a:b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b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PRACOWNIA SYSTEMÓW SUCHEJ ZABUDOWY</a:t>
            </a:r>
            <a:br>
              <a:rPr lang="pl-PL" sz="1600" dirty="0">
                <a:solidFill>
                  <a:schemeClr val="accent1">
                    <a:tint val="88000"/>
                    <a:satMod val="1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1600" dirty="0">
              <a:solidFill>
                <a:schemeClr val="accent1">
                  <a:tint val="88000"/>
                  <a:satMod val="1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35563" y="1341438"/>
            <a:ext cx="4008437" cy="2663825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4" y="3278981"/>
            <a:ext cx="4487863" cy="2879725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0824" y="201612"/>
            <a:ext cx="4487863" cy="2879725"/>
          </a:xfrm>
          <a:prstGeom prst="rect">
            <a:avLst/>
          </a:prstGeom>
          <a:ln w="28575">
            <a:gradFill>
              <a:gsLst>
                <a:gs pos="0">
                  <a:srgbClr val="00B0F0"/>
                </a:gs>
                <a:gs pos="74000">
                  <a:srgbClr val="66FFCC"/>
                </a:gs>
                <a:gs pos="83000">
                  <a:srgbClr val="66FFCC"/>
                </a:gs>
                <a:gs pos="100000">
                  <a:srgbClr val="00B050"/>
                </a:gs>
              </a:gsLst>
              <a:lin ang="5400000" scaled="1"/>
            </a:gra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 descr="logo - budowlanka_zsb w pi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4248" y="188640"/>
            <a:ext cx="2123601" cy="81192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47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/>
          </p:nvPr>
        </p:nvSpPr>
        <p:spPr>
          <a:xfrm>
            <a:off x="1763688" y="152400"/>
            <a:ext cx="6923112" cy="990600"/>
          </a:xfrm>
        </p:spPr>
        <p:txBody>
          <a:bodyPr/>
          <a:lstStyle/>
          <a:p>
            <a:pPr algn="ctr" eaLnBrk="1" hangingPunct="1"/>
            <a:r>
              <a:rPr lang="pl-PL" altLang="pl-PL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KLASA WIELOZAWODOWA </a:t>
            </a: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615693"/>
              </p:ext>
            </p:extLst>
          </p:nvPr>
        </p:nvGraphicFramePr>
        <p:xfrm>
          <a:off x="628650" y="1825625"/>
          <a:ext cx="7886700" cy="4946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110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MURARZ - TYNKARZ</a:t>
                      </a:r>
                      <a:endParaRPr lang="pl-PL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30" marR="87630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STOLARZ</a:t>
                      </a:r>
                    </a:p>
                    <a:p>
                      <a:pPr algn="ctr"/>
                      <a:endParaRPr lang="pl-PL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30" marR="87630"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tx1"/>
                          </a:solidFill>
                        </a:rPr>
                        <a:t>MONTER SIECI</a:t>
                      </a:r>
                    </a:p>
                    <a:p>
                      <a:pPr algn="ctr"/>
                      <a:r>
                        <a:rPr lang="pl-PL" sz="2000" baseline="0" dirty="0">
                          <a:solidFill>
                            <a:schemeClr val="tx1"/>
                          </a:solidFill>
                        </a:rPr>
                        <a:t> I INSTALACJI SANITARNYCH</a:t>
                      </a:r>
                      <a:endParaRPr lang="pl-PL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30" marR="87630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84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l-PL" sz="2400" dirty="0"/>
                        <a:t>Zajęcia praktyczne w największych firmach w regionie.</a:t>
                      </a:r>
                      <a:endParaRPr lang="pl-P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7630" marR="87630" marT="45727" marB="45727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01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1800" kern="1200" dirty="0"/>
                        <a:t>MOŻLIWE </a:t>
                      </a:r>
                      <a:r>
                        <a:rPr lang="pl-PL" altLang="pl-PL" sz="1800" dirty="0"/>
                        <a:t>ZATRUDNIENIE</a:t>
                      </a:r>
                      <a:r>
                        <a:rPr lang="pl-PL" altLang="pl-PL" sz="1800" baseline="0" dirty="0"/>
                        <a:t> W:</a:t>
                      </a:r>
                      <a:endParaRPr lang="pl-PL" altLang="pl-PL" sz="1800" b="1" dirty="0">
                        <a:latin typeface="Arial" charset="0"/>
                        <a:cs typeface="Arial" charset="0"/>
                      </a:endParaRPr>
                    </a:p>
                  </a:txBody>
                  <a:tcPr marL="87630" marR="87630" marT="45727" marB="45727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0301">
                <a:tc gridSpan="3"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altLang="pl-PL" sz="1800" dirty="0"/>
                        <a:t>w przedsiębiorstwach remontowo-budowlanych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altLang="pl-PL" sz="1800" dirty="0"/>
                        <a:t>własna działalność gospodarcza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800" dirty="0"/>
                        <a:t>rzemieślnicze firmy usługowe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pl-PL" sz="1800" dirty="0"/>
                        <a:t>przedsiębiorstwa</a:t>
                      </a:r>
                      <a:r>
                        <a:rPr lang="pl-PL" sz="1800" baseline="0" dirty="0"/>
                        <a:t> produkcyjne i wytwórnie </a:t>
                      </a:r>
                      <a:endParaRPr lang="pl-PL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altLang="pl-PL" sz="1800" dirty="0"/>
                    </a:p>
                    <a:p>
                      <a:endParaRPr lang="pl-PL" sz="1800" dirty="0"/>
                    </a:p>
                  </a:txBody>
                  <a:tcPr marL="87630" marR="87630" marT="45727" marB="45727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051" name="Symbol zastępczy numeru slajd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-18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-18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>
                <a:solidFill>
                  <a:schemeClr val="tx1"/>
                </a:solidFill>
                <a:latin typeface="Gill Sans MT" panose="020B0502020104020203" pitchFamily="34" charset="-18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-1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889CCF2-CE14-4446-859A-607FDF0D64EE}" type="slidenum">
              <a:rPr lang="pl-PL" altLang="pl-PL" sz="1400">
                <a:solidFill>
                  <a:schemeClr val="tx2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pl-PL" altLang="pl-PL" sz="1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Obraz 4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805264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1065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0"/>
            <a:ext cx="5987008" cy="1143000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Uczeń a młodociany pracownik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algn="ctr">
              <a:buNone/>
            </a:pPr>
            <a:r>
              <a:rPr lang="pl-PL" dirty="0">
                <a:latin typeface="Arial" pitchFamily="34" charset="0"/>
                <a:cs typeface="Arial" pitchFamily="34" charset="0"/>
              </a:rPr>
              <a:t>Szkolenie praktyczne może odbywać się w dwóch formach:</a:t>
            </a:r>
          </a:p>
          <a:p>
            <a:pPr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pl-PL" dirty="0">
                <a:latin typeface="Arial" pitchFamily="34" charset="0"/>
                <a:cs typeface="Arial" pitchFamily="34" charset="0"/>
              </a:rPr>
              <a:t>W brygadzie szkolnej – uczniowie w zawodzie elektryk i monter zabudowy i robót wykończeniowych w budownictwie</a:t>
            </a:r>
          </a:p>
          <a:p>
            <a:pPr marL="514350" indent="-514350">
              <a:buAutoNum type="arabicPeriod"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r>
              <a:rPr lang="pl-PL" dirty="0">
                <a:latin typeface="Arial" pitchFamily="34" charset="0"/>
                <a:cs typeface="Arial" pitchFamily="34" charset="0"/>
              </a:rPr>
              <a:t>U pracodawcy – młodociani pracownicy we wszystkich zawodach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ZSP Nr3, </a:t>
            </a:r>
            <a:r>
              <a:rPr lang="pl-PL" dirty="0" err="1"/>
              <a:t>ul.Kilińskiego</a:t>
            </a:r>
            <a:r>
              <a:rPr lang="pl-PL" dirty="0"/>
              <a:t> 16, 64-920 Piła, (67)212 61 81, www.zsb.pila.pl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3E811-D836-4A38-8342-F5D4CBA11881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  <p:pic>
        <p:nvPicPr>
          <p:cNvPr id="6" name="Obraz 5" descr="logo - budowlanka_zsb w p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2123601" cy="811923"/>
          </a:xfrm>
          <a:prstGeom prst="rect">
            <a:avLst/>
          </a:prstGeom>
        </p:spPr>
      </p:pic>
    </p:spTree>
  </p:cSld>
  <p:clrMapOvr>
    <a:masterClrMapping/>
  </p:clrMapOvr>
  <p:transition spd="med" advClick="0" advTm="5125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1101</Words>
  <Application>Microsoft Office PowerPoint</Application>
  <PresentationFormat>Pokaz na ekranie (4:3)</PresentationFormat>
  <Paragraphs>230</Paragraphs>
  <Slides>30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Wingdings 3</vt:lpstr>
      <vt:lpstr>Motyw pakietu Office</vt:lpstr>
      <vt:lpstr>Prezentacja programu PowerPoint</vt:lpstr>
      <vt:lpstr>Nasza szkoła przy ul. Kilińskiego 16 w Pile</vt:lpstr>
      <vt:lpstr>Prezentacja programu PowerPoint</vt:lpstr>
      <vt:lpstr>BRANŻOWA SZKOŁA I STOPNIA</vt:lpstr>
      <vt:lpstr>KLASA WIELOZAWODOWA  </vt:lpstr>
      <vt:lpstr>Zajęcia praktyczne    PRACOWNIA ELEKTRYCZNA</vt:lpstr>
      <vt:lpstr>Zajęcia praktyczne    PRACOWNIA SYSTEMÓW SUCHEJ ZABUDOWY </vt:lpstr>
      <vt:lpstr>KLASA WIELOZAWODOWA </vt:lpstr>
      <vt:lpstr>Uczeń a młodociany pracownik</vt:lpstr>
      <vt:lpstr>TECHNIKUM NR 4</vt:lpstr>
      <vt:lpstr>TECHNIK BUDOWNICTWA Z ROZSZERZENIEM  DOM BIOKLIMATYCZNY I PROJEKTOWANIE WNĘTRZ </vt:lpstr>
      <vt:lpstr>TECHNIK BUDOWNICTWA egzaminy i umiejętności</vt:lpstr>
      <vt:lpstr>TECHNIK BUDOWNICTWA Z ROZSZERZENIEM  DOM BIOKLIMATYCZNY I PROJEKTOWANIE WNĘTRZ</vt:lpstr>
      <vt:lpstr>Regularne wizyty uczniów  na budowie</vt:lpstr>
      <vt:lpstr>Zajęcia praktyczne  w pracowniach robót budowlanych</vt:lpstr>
      <vt:lpstr>Coroczne wycieczki na Międzynarodowe Targi Poznańskie  BUDMA</vt:lpstr>
      <vt:lpstr>Prezentacja programu PowerPoint</vt:lpstr>
      <vt:lpstr>Prezentacja programu PowerPoint</vt:lpstr>
      <vt:lpstr>Prezentacja programu PowerPoint</vt:lpstr>
      <vt:lpstr>Zajęcia praktyczne w pracowni renowacji i sztukatorstwa oraz zakładzie kamieniarskim</vt:lpstr>
      <vt:lpstr>Prezentacja programu PowerPoint</vt:lpstr>
      <vt:lpstr>Prezentacja programu PowerPoint</vt:lpstr>
      <vt:lpstr>Prezentacja programu PowerPoint</vt:lpstr>
      <vt:lpstr>Prezentacja programu PowerPoint</vt:lpstr>
      <vt:lpstr>Zajęcia praktyczne  i  warsztaty terrarystyczne</vt:lpstr>
      <vt:lpstr>Prezentacja programu PowerPoint</vt:lpstr>
      <vt:lpstr>Prezentacja programu PowerPoint</vt:lpstr>
      <vt:lpstr>Prezentacja programu PowerPoint</vt:lpstr>
      <vt:lpstr>Zajęcia praktyczne i warsztaty w pracowni szkolnej</vt:lpstr>
      <vt:lpstr>Zapraszamy do Budowlanki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ZESPÓŁ SZKÓŁ PONADGIMNAZJALNYCH NR.3  W PILE „BUDOWLANKA”</dc:title>
  <dc:creator>IBM</dc:creator>
  <cp:lastModifiedBy>Iwona Kusiorska</cp:lastModifiedBy>
  <cp:revision>220</cp:revision>
  <dcterms:created xsi:type="dcterms:W3CDTF">2014-02-19T19:41:41Z</dcterms:created>
  <dcterms:modified xsi:type="dcterms:W3CDTF">2020-04-24T12:00:50Z</dcterms:modified>
</cp:coreProperties>
</file>